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83" r:id="rId2"/>
    <p:sldId id="384" r:id="rId3"/>
    <p:sldId id="315" r:id="rId4"/>
    <p:sldId id="318" r:id="rId5"/>
    <p:sldId id="317" r:id="rId6"/>
    <p:sldId id="389" r:id="rId7"/>
    <p:sldId id="365" r:id="rId8"/>
    <p:sldId id="326" r:id="rId9"/>
    <p:sldId id="320" r:id="rId10"/>
    <p:sldId id="323" r:id="rId11"/>
    <p:sldId id="325" r:id="rId12"/>
    <p:sldId id="367" r:id="rId13"/>
    <p:sldId id="328" r:id="rId14"/>
    <p:sldId id="369" r:id="rId15"/>
    <p:sldId id="352" r:id="rId16"/>
    <p:sldId id="336" r:id="rId17"/>
    <p:sldId id="332" r:id="rId18"/>
    <p:sldId id="382" r:id="rId19"/>
    <p:sldId id="387" r:id="rId20"/>
    <p:sldId id="381" r:id="rId21"/>
    <p:sldId id="339" r:id="rId22"/>
    <p:sldId id="370" r:id="rId23"/>
    <p:sldId id="385" r:id="rId24"/>
    <p:sldId id="386" r:id="rId25"/>
    <p:sldId id="358" r:id="rId26"/>
    <p:sldId id="377" r:id="rId27"/>
    <p:sldId id="394" r:id="rId28"/>
    <p:sldId id="395" r:id="rId29"/>
    <p:sldId id="396" r:id="rId30"/>
    <p:sldId id="397" r:id="rId31"/>
    <p:sldId id="398" r:id="rId32"/>
    <p:sldId id="400" r:id="rId33"/>
    <p:sldId id="399" r:id="rId34"/>
    <p:sldId id="401" r:id="rId35"/>
    <p:sldId id="378" r:id="rId36"/>
    <p:sldId id="379" r:id="rId37"/>
    <p:sldId id="390" r:id="rId38"/>
    <p:sldId id="391" r:id="rId39"/>
    <p:sldId id="392" r:id="rId40"/>
    <p:sldId id="393" r:id="rId41"/>
    <p:sldId id="287" r:id="rId42"/>
    <p:sldId id="361" r:id="rId43"/>
    <p:sldId id="362" r:id="rId44"/>
    <p:sldId id="364" r:id="rId45"/>
    <p:sldId id="294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383"/>
            <p14:sldId id="384"/>
            <p14:sldId id="315"/>
            <p14:sldId id="318"/>
            <p14:sldId id="317"/>
            <p14:sldId id="389"/>
            <p14:sldId id="365"/>
            <p14:sldId id="326"/>
            <p14:sldId id="320"/>
            <p14:sldId id="323"/>
            <p14:sldId id="325"/>
            <p14:sldId id="367"/>
            <p14:sldId id="328"/>
            <p14:sldId id="369"/>
          </p14:sldIdLst>
        </p14:section>
        <p14:section name="설계단계" id="{079FB007-4044-4E60-AD09-4E9512A5438F}">
          <p14:sldIdLst>
            <p14:sldId id="352"/>
            <p14:sldId id="336"/>
            <p14:sldId id="332"/>
            <p14:sldId id="382"/>
            <p14:sldId id="387"/>
            <p14:sldId id="381"/>
            <p14:sldId id="339"/>
            <p14:sldId id="370"/>
            <p14:sldId id="385"/>
            <p14:sldId id="386"/>
            <p14:sldId id="358"/>
            <p14:sldId id="377"/>
            <p14:sldId id="394"/>
            <p14:sldId id="395"/>
            <p14:sldId id="396"/>
            <p14:sldId id="397"/>
            <p14:sldId id="398"/>
            <p14:sldId id="400"/>
            <p14:sldId id="399"/>
            <p14:sldId id="401"/>
            <p14:sldId id="378"/>
            <p14:sldId id="379"/>
            <p14:sldId id="390"/>
            <p14:sldId id="391"/>
            <p14:sldId id="392"/>
            <p14:sldId id="393"/>
            <p14:sldId id="287"/>
            <p14:sldId id="361"/>
            <p14:sldId id="362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E8E911-0CB3-8B38-B243-BD927FA74830}" name="이 상민" initials="상이" userId="S::lsm@fkiims.onmicrosoft.com::64505b25-1d12-486c-9a86-910d06e2088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8"/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0" autoAdjust="0"/>
    <p:restoredTop sz="95026" autoAdjust="0"/>
  </p:normalViewPr>
  <p:slideViewPr>
    <p:cSldViewPr>
      <p:cViewPr varScale="1">
        <p:scale>
          <a:sx n="78" d="100"/>
          <a:sy n="78" d="100"/>
        </p:scale>
        <p:origin x="155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840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667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2025-08-25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hub.com/deepcam-cn/yolov5-fac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7262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경량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AI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모델을 활용한 얼굴인식  도어락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2025. 08.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3D47B2-ECB2-FCC5-FD1D-67B0181295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27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64917E-43BA-4BBD-57C7-35E84F7A60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50639A-3045-7E6F-AC94-1FDE9A122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6" y="2060848"/>
            <a:ext cx="4218808" cy="2842912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064348"/>
              </p:ext>
            </p:extLst>
          </p:nvPr>
        </p:nvGraphicFramePr>
        <p:xfrm>
          <a:off x="4477190" y="965171"/>
          <a:ext cx="4415290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Algorithm1.-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얼굴인식 및 인증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1) </a:t>
                      </a:r>
                      <a:r>
                        <a:rPr lang="ko-KR" altLang="en-US" sz="1300" dirty="0"/>
                        <a:t>사용자 얼굴 인식 </a:t>
                      </a:r>
                    </a:p>
                    <a:p>
                      <a:pPr latinLnBrk="1"/>
                      <a:r>
                        <a:rPr lang="en-US" altLang="ko-KR" sz="1300" dirty="0"/>
                        <a:t>2) YOLO </a:t>
                      </a:r>
                      <a:r>
                        <a:rPr lang="ko-KR" altLang="en-US" sz="1300" dirty="0"/>
                        <a:t>감지 </a:t>
                      </a:r>
                    </a:p>
                    <a:p>
                      <a:pPr latinLnBrk="1"/>
                      <a:r>
                        <a:rPr lang="en-US" altLang="ko-KR" sz="1300" dirty="0"/>
                        <a:t>3) Open-CV </a:t>
                      </a:r>
                      <a:r>
                        <a:rPr lang="ko-KR" altLang="en-US" sz="1300" dirty="0"/>
                        <a:t>전처리  </a:t>
                      </a:r>
                    </a:p>
                    <a:p>
                      <a:pPr latinLnBrk="1"/>
                      <a:r>
                        <a:rPr lang="en-US" altLang="ko-KR" sz="1300" dirty="0"/>
                        <a:t>4) Face-Net </a:t>
                      </a:r>
                      <a:r>
                        <a:rPr lang="ko-KR" altLang="en-US" sz="1300" dirty="0"/>
                        <a:t>벡터 추출  </a:t>
                      </a:r>
                    </a:p>
                    <a:p>
                      <a:pPr latinLnBrk="1"/>
                      <a:r>
                        <a:rPr lang="en-US" altLang="ko-KR" sz="1300" dirty="0"/>
                        <a:t>5) Firebase DB </a:t>
                      </a:r>
                      <a:r>
                        <a:rPr lang="ko-KR" altLang="en-US" sz="1300" dirty="0"/>
                        <a:t>업로드 </a:t>
                      </a:r>
                      <a:r>
                        <a:rPr lang="en-US" altLang="ko-KR" sz="1300" dirty="0"/>
                        <a:t>(scan)  </a:t>
                      </a:r>
                    </a:p>
                    <a:p>
                      <a:pPr latinLnBrk="1"/>
                      <a:r>
                        <a:rPr lang="en-US" altLang="ko-KR" sz="1300" dirty="0"/>
                        <a:t>6) </a:t>
                      </a:r>
                      <a:r>
                        <a:rPr lang="ko-KR" altLang="en-US" sz="1300" dirty="0"/>
                        <a:t>기존 등록 데이터 </a:t>
                      </a:r>
                      <a:r>
                        <a:rPr lang="en-US" altLang="ko-KR" sz="1300" dirty="0"/>
                        <a:t>(user)</a:t>
                      </a:r>
                      <a:r>
                        <a:rPr lang="ko-KR" altLang="en-US" sz="1300" dirty="0"/>
                        <a:t>와 비교  </a:t>
                      </a:r>
                    </a:p>
                    <a:p>
                      <a:pPr latinLnBrk="1"/>
                      <a:r>
                        <a:rPr lang="en-US" altLang="ko-KR" sz="1300" dirty="0"/>
                        <a:t>7) QR</a:t>
                      </a:r>
                      <a:r>
                        <a:rPr lang="ko-KR" altLang="en-US" sz="1300" dirty="0"/>
                        <a:t>로 인증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인증 실패했을 경우</a:t>
                      </a:r>
                      <a:r>
                        <a:rPr lang="en-US" altLang="ko-KR" sz="1300" dirty="0"/>
                        <a:t>)  </a:t>
                      </a:r>
                    </a:p>
                    <a:p>
                      <a:pPr latinLnBrk="1"/>
                      <a:r>
                        <a:rPr lang="en-US" altLang="ko-KR" sz="1300" dirty="0"/>
                        <a:t>8) </a:t>
                      </a:r>
                      <a:r>
                        <a:rPr lang="ko-KR" altLang="en-US" sz="1300" dirty="0"/>
                        <a:t>인증 성공 시 </a:t>
                      </a:r>
                      <a:r>
                        <a:rPr lang="en-US" altLang="ko-KR" sz="1300" dirty="0"/>
                        <a:t>OPEN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441140"/>
              </p:ext>
            </p:extLst>
          </p:nvPr>
        </p:nvGraphicFramePr>
        <p:xfrm>
          <a:off x="4538361" y="3482304"/>
          <a:ext cx="4487298" cy="120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Algorithm2.-UUID</a:t>
                      </a:r>
                      <a:r>
                        <a:rPr lang="ko-KR" altLang="en-US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통한 기기등록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1) </a:t>
                      </a:r>
                      <a:r>
                        <a:rPr lang="ko-KR" altLang="en-US" sz="1300" dirty="0"/>
                        <a:t>관리자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에서 고유 키 생성 </a:t>
                      </a:r>
                      <a:r>
                        <a:rPr lang="en-US" altLang="ko-KR" sz="1300" dirty="0"/>
                        <a:t>(</a:t>
                      </a:r>
                      <a:r>
                        <a:rPr lang="en-US" altLang="ko-KR" sz="1300" dirty="0" err="1"/>
                        <a:t>auth_codes</a:t>
                      </a:r>
                      <a:r>
                        <a:rPr lang="en-US" altLang="ko-KR" sz="1300" dirty="0"/>
                        <a:t>)</a:t>
                      </a:r>
                    </a:p>
                    <a:p>
                      <a:pPr latinLnBrk="1"/>
                      <a:r>
                        <a:rPr lang="en-US" altLang="ko-KR" sz="1300" dirty="0"/>
                        <a:t>2) </a:t>
                      </a:r>
                      <a:r>
                        <a:rPr lang="ko-KR" altLang="en-US" sz="1300" dirty="0"/>
                        <a:t>사용자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에서 키 입력을 통한 기기등록</a:t>
                      </a:r>
                    </a:p>
                    <a:p>
                      <a:pPr latinLnBrk="1"/>
                      <a:r>
                        <a:rPr lang="en-US" altLang="ko-KR" sz="1300" dirty="0"/>
                        <a:t>3) Rasberri</a:t>
                      </a:r>
                      <a:r>
                        <a:rPr lang="en-US" altLang="ko-KR" sz="1300" baseline="0" dirty="0"/>
                        <a:t>-</a:t>
                      </a:r>
                      <a:r>
                        <a:rPr lang="en-US" altLang="ko-KR" sz="1300" dirty="0"/>
                        <a:t>Pi5</a:t>
                      </a:r>
                      <a:r>
                        <a:rPr lang="ko-KR" altLang="en-US" sz="1300" dirty="0"/>
                        <a:t>에서 인증용 </a:t>
                      </a:r>
                      <a:r>
                        <a:rPr lang="en-US" altLang="ko-KR" sz="1300" dirty="0"/>
                        <a:t>QR</a:t>
                      </a:r>
                      <a:r>
                        <a:rPr lang="ko-KR" altLang="en-US" sz="1300" dirty="0"/>
                        <a:t>생성 </a:t>
                      </a:r>
                      <a:r>
                        <a:rPr lang="en-US" altLang="ko-KR" sz="1300" dirty="0"/>
                        <a:t>(</a:t>
                      </a:r>
                      <a:r>
                        <a:rPr lang="en-US" altLang="ko-KR" sz="1300" dirty="0" err="1"/>
                        <a:t>qr</a:t>
                      </a:r>
                      <a:r>
                        <a:rPr lang="en-US" altLang="ko-KR" sz="1300" dirty="0"/>
                        <a:t>_ </a:t>
                      </a:r>
                      <a:r>
                        <a:rPr lang="en-US" altLang="ko-KR" sz="1300" dirty="0" err="1"/>
                        <a:t>auth</a:t>
                      </a:r>
                      <a:r>
                        <a:rPr lang="en-US" altLang="ko-KR" sz="1300" dirty="0"/>
                        <a:t>, qr_gate)</a:t>
                      </a:r>
                    </a:p>
                    <a:p>
                      <a:pPr latinLnBrk="1"/>
                      <a:r>
                        <a:rPr lang="en-US" altLang="ko-KR" sz="1300" dirty="0"/>
                        <a:t>4) app</a:t>
                      </a:r>
                      <a:r>
                        <a:rPr lang="ko-KR" altLang="en-US" sz="1300" dirty="0"/>
                        <a:t>을 통한 인증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463869"/>
              </p:ext>
            </p:extLst>
          </p:nvPr>
        </p:nvGraphicFramePr>
        <p:xfrm>
          <a:off x="4539145" y="5157192"/>
          <a:ext cx="4487298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Algorithm3.- push</a:t>
                      </a:r>
                      <a:r>
                        <a:rPr lang="ko-KR" altLang="en-US" sz="15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알림 전송 </a:t>
                      </a: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/>
                        <a:t>1) 2</a:t>
                      </a:r>
                      <a:r>
                        <a:rPr lang="ko-KR" altLang="en-US" sz="1300" dirty="0"/>
                        <a:t>차 인증</a:t>
                      </a:r>
                      <a:r>
                        <a:rPr lang="en-US" altLang="ko-KR" sz="1300" dirty="0"/>
                        <a:t>(QR) </a:t>
                      </a:r>
                      <a:r>
                        <a:rPr lang="ko-KR" altLang="en-US" sz="1300" dirty="0"/>
                        <a:t>실패 시 출입 로그를 </a:t>
                      </a:r>
                      <a:r>
                        <a:rPr lang="en-US" altLang="ko-KR" sz="1300" dirty="0"/>
                        <a:t>Firebase Cloud Messaging</a:t>
                      </a:r>
                      <a:r>
                        <a:rPr lang="ko-KR" altLang="en-US" sz="1300" dirty="0"/>
                        <a:t>으로 전송</a:t>
                      </a:r>
                    </a:p>
                    <a:p>
                      <a:pPr latinLnBrk="1"/>
                      <a:r>
                        <a:rPr lang="en-US" altLang="ko-KR" sz="1300" dirty="0"/>
                        <a:t>2) </a:t>
                      </a:r>
                      <a:r>
                        <a:rPr lang="ko-KR" altLang="en-US" sz="1300" dirty="0"/>
                        <a:t>모든 사용자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으로 출입 로그 전송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1530AE-EA3B-1DEE-1136-51D3F27347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5668683" y="1754282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인증</a:t>
            </a:r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779404" y="2235211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얼굴인식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779404" y="1746343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779404" y="1268760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기기등록 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658636" y="2243575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인증</a:t>
            </a:r>
            <a:r>
              <a:rPr lang="en-US" altLang="ko-KR" sz="1300" b="1" dirty="0">
                <a:solidFill>
                  <a:schemeClr val="tx1"/>
                </a:solidFill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</a:rPr>
              <a:t>실패 시</a:t>
            </a:r>
            <a:r>
              <a:rPr lang="en-US" altLang="ko-KR" sz="1300" b="1" dirty="0">
                <a:solidFill>
                  <a:schemeClr val="tx1"/>
                </a:solidFill>
              </a:rPr>
              <a:t>)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7" name="직선 연결선 6"/>
          <p:cNvCxnSpPr>
            <a:endCxn id="51" idx="1"/>
          </p:cNvCxnSpPr>
          <p:nvPr/>
        </p:nvCxnSpPr>
        <p:spPr>
          <a:xfrm>
            <a:off x="3243990" y="1966148"/>
            <a:ext cx="53541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540212" y="1966147"/>
            <a:ext cx="0" cy="48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3540212" y="1463936"/>
            <a:ext cx="0" cy="48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endCxn id="50" idx="1"/>
          </p:cNvCxnSpPr>
          <p:nvPr/>
        </p:nvCxnSpPr>
        <p:spPr>
          <a:xfrm>
            <a:off x="3540212" y="2455016"/>
            <a:ext cx="2391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540212" y="1463936"/>
            <a:ext cx="2391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429491" y="2001209"/>
            <a:ext cx="2391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429491" y="2455015"/>
            <a:ext cx="2391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475656" y="4101739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배터리 확인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1475656" y="3612871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로그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1475656" y="3135288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 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1482866" y="5542338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고유키 생성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1482866" y="5053470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도어락 제어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1482866" y="4575887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571328" y="1754282"/>
            <a:ext cx="1656184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스마트 도어락 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107504" y="3135287"/>
            <a:ext cx="1148537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관리자 </a:t>
            </a:r>
            <a:r>
              <a:rPr lang="en-US" altLang="ko-KR" sz="1300" b="1" dirty="0">
                <a:solidFill>
                  <a:schemeClr val="tx1"/>
                </a:solidFill>
              </a:rPr>
              <a:t>app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>
            <a:stCxn id="105" idx="3"/>
            <a:endCxn id="90" idx="1"/>
          </p:cNvCxnSpPr>
          <p:nvPr/>
        </p:nvCxnSpPr>
        <p:spPr>
          <a:xfrm>
            <a:off x="1256041" y="3355093"/>
            <a:ext cx="219615" cy="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365849" y="3355094"/>
            <a:ext cx="0" cy="2407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89" idx="1"/>
          </p:cNvCxnSpPr>
          <p:nvPr/>
        </p:nvCxnSpPr>
        <p:spPr>
          <a:xfrm flipH="1" flipV="1">
            <a:off x="1365850" y="3832677"/>
            <a:ext cx="10980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88" idx="1"/>
          </p:cNvCxnSpPr>
          <p:nvPr/>
        </p:nvCxnSpPr>
        <p:spPr>
          <a:xfrm flipH="1" flipV="1">
            <a:off x="1365850" y="4321545"/>
            <a:ext cx="10980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95" idx="1"/>
          </p:cNvCxnSpPr>
          <p:nvPr/>
        </p:nvCxnSpPr>
        <p:spPr>
          <a:xfrm flipH="1" flipV="1">
            <a:off x="1365850" y="4795693"/>
            <a:ext cx="11701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94" idx="1"/>
          </p:cNvCxnSpPr>
          <p:nvPr/>
        </p:nvCxnSpPr>
        <p:spPr>
          <a:xfrm flipH="1" flipV="1">
            <a:off x="1365850" y="5273276"/>
            <a:ext cx="11701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93" idx="1"/>
          </p:cNvCxnSpPr>
          <p:nvPr/>
        </p:nvCxnSpPr>
        <p:spPr>
          <a:xfrm flipH="1" flipV="1">
            <a:off x="1365850" y="5762142"/>
            <a:ext cx="117016" cy="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/>
          <p:cNvSpPr/>
          <p:nvPr/>
        </p:nvSpPr>
        <p:spPr>
          <a:xfrm>
            <a:off x="3042239" y="3608537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출입기록</a:t>
            </a:r>
          </a:p>
        </p:txBody>
      </p:sp>
      <p:sp>
        <p:nvSpPr>
          <p:cNvPr id="180" name="직사각형 179"/>
          <p:cNvSpPr/>
          <p:nvPr/>
        </p:nvSpPr>
        <p:spPr>
          <a:xfrm>
            <a:off x="3042239" y="3130954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 목록</a:t>
            </a:r>
          </a:p>
        </p:txBody>
      </p:sp>
      <p:sp>
        <p:nvSpPr>
          <p:cNvPr id="181" name="직사각형 180"/>
          <p:cNvSpPr/>
          <p:nvPr/>
        </p:nvSpPr>
        <p:spPr>
          <a:xfrm>
            <a:off x="3049449" y="5538004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고유키 복사</a:t>
            </a:r>
          </a:p>
        </p:txBody>
      </p:sp>
      <p:sp>
        <p:nvSpPr>
          <p:cNvPr id="182" name="직사각형 181"/>
          <p:cNvSpPr/>
          <p:nvPr/>
        </p:nvSpPr>
        <p:spPr>
          <a:xfrm>
            <a:off x="3049449" y="5049136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스캔</a:t>
            </a:r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3049449" y="4571553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스캔</a:t>
            </a:r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185" name="직선 연결선 184"/>
          <p:cNvCxnSpPr>
            <a:stCxn id="179" idx="1"/>
          </p:cNvCxnSpPr>
          <p:nvPr/>
        </p:nvCxnSpPr>
        <p:spPr>
          <a:xfrm flipH="1" flipV="1">
            <a:off x="2932432" y="3828343"/>
            <a:ext cx="10980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/>
          <p:cNvCxnSpPr/>
          <p:nvPr/>
        </p:nvCxnSpPr>
        <p:spPr>
          <a:xfrm flipH="1">
            <a:off x="3029871" y="3377480"/>
            <a:ext cx="6660" cy="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/>
          <p:cNvCxnSpPr>
            <a:stCxn id="183" idx="1"/>
          </p:cNvCxnSpPr>
          <p:nvPr/>
        </p:nvCxnSpPr>
        <p:spPr>
          <a:xfrm flipH="1" flipV="1">
            <a:off x="2932432" y="4791359"/>
            <a:ext cx="11701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/>
          <p:cNvCxnSpPr>
            <a:stCxn id="182" idx="1"/>
          </p:cNvCxnSpPr>
          <p:nvPr/>
        </p:nvCxnSpPr>
        <p:spPr>
          <a:xfrm flipH="1" flipV="1">
            <a:off x="2932432" y="5268942"/>
            <a:ext cx="11701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/>
          <p:cNvCxnSpPr>
            <a:stCxn id="181" idx="1"/>
          </p:cNvCxnSpPr>
          <p:nvPr/>
        </p:nvCxnSpPr>
        <p:spPr>
          <a:xfrm flipH="1" flipV="1">
            <a:off x="2932432" y="5757808"/>
            <a:ext cx="117017" cy="6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직사각형 218"/>
          <p:cNvSpPr/>
          <p:nvPr/>
        </p:nvSpPr>
        <p:spPr>
          <a:xfrm>
            <a:off x="5940152" y="4131042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배터리 확인</a:t>
            </a:r>
          </a:p>
        </p:txBody>
      </p:sp>
      <p:sp>
        <p:nvSpPr>
          <p:cNvPr id="220" name="직사각형 219"/>
          <p:cNvSpPr/>
          <p:nvPr/>
        </p:nvSpPr>
        <p:spPr>
          <a:xfrm>
            <a:off x="5940152" y="3642174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로그</a:t>
            </a:r>
          </a:p>
        </p:txBody>
      </p:sp>
      <p:sp>
        <p:nvSpPr>
          <p:cNvPr id="221" name="직사각형 220"/>
          <p:cNvSpPr/>
          <p:nvPr/>
        </p:nvSpPr>
        <p:spPr>
          <a:xfrm>
            <a:off x="5940152" y="3164591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 </a:t>
            </a:r>
          </a:p>
        </p:txBody>
      </p:sp>
      <p:sp>
        <p:nvSpPr>
          <p:cNvPr id="222" name="직사각형 221"/>
          <p:cNvSpPr/>
          <p:nvPr/>
        </p:nvSpPr>
        <p:spPr>
          <a:xfrm>
            <a:off x="5947362" y="5571641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고유키 생성</a:t>
            </a:r>
          </a:p>
        </p:txBody>
      </p:sp>
      <p:sp>
        <p:nvSpPr>
          <p:cNvPr id="223" name="직사각형 222"/>
          <p:cNvSpPr/>
          <p:nvPr/>
        </p:nvSpPr>
        <p:spPr>
          <a:xfrm>
            <a:off x="5947362" y="5082773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도어락 제어</a:t>
            </a:r>
          </a:p>
        </p:txBody>
      </p:sp>
      <p:sp>
        <p:nvSpPr>
          <p:cNvPr id="224" name="직사각형 223"/>
          <p:cNvSpPr/>
          <p:nvPr/>
        </p:nvSpPr>
        <p:spPr>
          <a:xfrm>
            <a:off x="5947362" y="4605190"/>
            <a:ext cx="1467547" cy="44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등록</a:t>
            </a:r>
          </a:p>
        </p:txBody>
      </p:sp>
      <p:sp>
        <p:nvSpPr>
          <p:cNvPr id="225" name="직사각형 224"/>
          <p:cNvSpPr/>
          <p:nvPr/>
        </p:nvSpPr>
        <p:spPr>
          <a:xfrm>
            <a:off x="4572000" y="3164590"/>
            <a:ext cx="1148537" cy="4396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</a:t>
            </a:r>
            <a:r>
              <a:rPr lang="en-US" altLang="ko-KR" sz="1300" b="1" dirty="0">
                <a:solidFill>
                  <a:schemeClr val="tx1"/>
                </a:solidFill>
              </a:rPr>
              <a:t>app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226" name="직선 연결선 225"/>
          <p:cNvCxnSpPr>
            <a:stCxn id="225" idx="3"/>
            <a:endCxn id="221" idx="1"/>
          </p:cNvCxnSpPr>
          <p:nvPr/>
        </p:nvCxnSpPr>
        <p:spPr>
          <a:xfrm>
            <a:off x="5720537" y="3384396"/>
            <a:ext cx="219615" cy="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/>
          <p:nvPr/>
        </p:nvCxnSpPr>
        <p:spPr>
          <a:xfrm>
            <a:off x="5830345" y="3384397"/>
            <a:ext cx="0" cy="2407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/>
          <p:cNvCxnSpPr>
            <a:stCxn id="220" idx="1"/>
          </p:cNvCxnSpPr>
          <p:nvPr/>
        </p:nvCxnSpPr>
        <p:spPr>
          <a:xfrm flipH="1" flipV="1">
            <a:off x="5830346" y="3861980"/>
            <a:ext cx="10980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>
            <a:stCxn id="219" idx="1"/>
          </p:cNvCxnSpPr>
          <p:nvPr/>
        </p:nvCxnSpPr>
        <p:spPr>
          <a:xfrm flipH="1" flipV="1">
            <a:off x="5830346" y="4350848"/>
            <a:ext cx="10980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/>
          <p:cNvCxnSpPr>
            <a:stCxn id="224" idx="1"/>
          </p:cNvCxnSpPr>
          <p:nvPr/>
        </p:nvCxnSpPr>
        <p:spPr>
          <a:xfrm flipH="1" flipV="1">
            <a:off x="5830346" y="4824996"/>
            <a:ext cx="11701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/>
          <p:cNvCxnSpPr>
            <a:stCxn id="223" idx="1"/>
          </p:cNvCxnSpPr>
          <p:nvPr/>
        </p:nvCxnSpPr>
        <p:spPr>
          <a:xfrm flipH="1" flipV="1">
            <a:off x="5830346" y="5302579"/>
            <a:ext cx="117016" cy="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>
            <a:stCxn id="222" idx="1"/>
          </p:cNvCxnSpPr>
          <p:nvPr/>
        </p:nvCxnSpPr>
        <p:spPr>
          <a:xfrm flipH="1" flipV="1">
            <a:off x="5830346" y="5791445"/>
            <a:ext cx="117016" cy="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직사각형 232"/>
          <p:cNvSpPr/>
          <p:nvPr/>
        </p:nvSpPr>
        <p:spPr>
          <a:xfrm>
            <a:off x="7506735" y="3637840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출입기록</a:t>
            </a:r>
          </a:p>
        </p:txBody>
      </p:sp>
      <p:sp>
        <p:nvSpPr>
          <p:cNvPr id="234" name="직사각형 233"/>
          <p:cNvSpPr/>
          <p:nvPr/>
        </p:nvSpPr>
        <p:spPr>
          <a:xfrm>
            <a:off x="7506735" y="3160257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사용자  목록</a:t>
            </a:r>
          </a:p>
        </p:txBody>
      </p:sp>
      <p:sp>
        <p:nvSpPr>
          <p:cNvPr id="235" name="직사각형 234"/>
          <p:cNvSpPr/>
          <p:nvPr/>
        </p:nvSpPr>
        <p:spPr>
          <a:xfrm>
            <a:off x="7513945" y="5567307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고유키 입력</a:t>
            </a:r>
          </a:p>
        </p:txBody>
      </p:sp>
      <p:sp>
        <p:nvSpPr>
          <p:cNvPr id="236" name="직사각형 235"/>
          <p:cNvSpPr/>
          <p:nvPr/>
        </p:nvSpPr>
        <p:spPr>
          <a:xfrm>
            <a:off x="7513945" y="5078439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스캔</a:t>
            </a:r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7513945" y="4600856"/>
            <a:ext cx="1378536" cy="452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chemeClr val="tx1"/>
                </a:solidFill>
              </a:rPr>
              <a:t>QR</a:t>
            </a:r>
            <a:r>
              <a:rPr lang="ko-KR" altLang="en-US" sz="1300" b="1" dirty="0">
                <a:solidFill>
                  <a:schemeClr val="tx1"/>
                </a:solidFill>
              </a:rPr>
              <a:t> 스캔</a:t>
            </a:r>
            <a:r>
              <a:rPr lang="en-US" altLang="ko-KR" sz="1300" b="1" dirty="0">
                <a:solidFill>
                  <a:schemeClr val="tx1"/>
                </a:solidFill>
              </a:rPr>
              <a:t> 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cxnSp>
        <p:nvCxnSpPr>
          <p:cNvPr id="238" name="직선 연결선 237"/>
          <p:cNvCxnSpPr>
            <a:stCxn id="233" idx="1"/>
          </p:cNvCxnSpPr>
          <p:nvPr/>
        </p:nvCxnSpPr>
        <p:spPr>
          <a:xfrm flipH="1" flipV="1">
            <a:off x="7396928" y="3857646"/>
            <a:ext cx="10980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/>
          <p:cNvCxnSpPr/>
          <p:nvPr/>
        </p:nvCxnSpPr>
        <p:spPr>
          <a:xfrm flipH="1">
            <a:off x="7494367" y="3406783"/>
            <a:ext cx="6660" cy="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/>
          <p:cNvCxnSpPr>
            <a:stCxn id="237" idx="1"/>
          </p:cNvCxnSpPr>
          <p:nvPr/>
        </p:nvCxnSpPr>
        <p:spPr>
          <a:xfrm flipH="1" flipV="1">
            <a:off x="7396928" y="4820662"/>
            <a:ext cx="11701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/>
          <p:cNvCxnSpPr>
            <a:stCxn id="236" idx="1"/>
          </p:cNvCxnSpPr>
          <p:nvPr/>
        </p:nvCxnSpPr>
        <p:spPr>
          <a:xfrm flipH="1" flipV="1">
            <a:off x="7396928" y="5298245"/>
            <a:ext cx="117017" cy="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>
            <a:stCxn id="235" idx="1"/>
          </p:cNvCxnSpPr>
          <p:nvPr/>
        </p:nvCxnSpPr>
        <p:spPr>
          <a:xfrm flipH="1" flipV="1">
            <a:off x="7396928" y="5787111"/>
            <a:ext cx="117017" cy="6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172296"/>
              </p:ext>
            </p:extLst>
          </p:nvPr>
        </p:nvGraphicFramePr>
        <p:xfrm>
          <a:off x="2419667" y="1268760"/>
          <a:ext cx="6486437" cy="5418851"/>
        </p:xfrm>
        <a:graphic>
          <a:graphicData uri="http://schemas.openxmlformats.org/drawingml/2006/table">
            <a:tbl>
              <a:tblPr/>
              <a:tblGrid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/>
                        <a:t>얼굴 인식 기반 출입 로그 확인 및 푸시 알림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61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/>
                        <a:t>앱 실행 시 사용자는 사용자 명단과 출입 로그를 확인할 수 있으며</a:t>
                      </a:r>
                      <a:r>
                        <a:rPr lang="en-US" altLang="ko-KR" sz="1050" dirty="0"/>
                        <a:t>, QR</a:t>
                      </a:r>
                      <a:r>
                        <a:rPr lang="ko-KR" altLang="en-US" sz="1050" dirty="0"/>
                        <a:t>인식과 인증키를 통한 얼굴 등록 및 도어락 기기와 스마트폰을 연동할 수 있으며 얼굴 인식을 실패 했을 경우 푸시 알림 및 실패했을 때의 </a:t>
                      </a:r>
                      <a:r>
                        <a:rPr lang="ko-KR" altLang="en-US" sz="1050" dirty="0" err="1"/>
                        <a:t>캡처</a:t>
                      </a:r>
                      <a:r>
                        <a:rPr lang="ko-KR" altLang="en-US" sz="1050" dirty="0"/>
                        <a:t> 이미지가 데이터 베이스에 저장됨</a:t>
                      </a:r>
                      <a:r>
                        <a:rPr lang="en-US" altLang="ko-KR" sz="1050" dirty="0"/>
                        <a:t>.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56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■ 사용자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등록된 사용자 목록을 앱에서 조회 가능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각 사용자 정보에는 이름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등록일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얼굴 이미지 등이 포함되며</a:t>
                      </a:r>
                      <a:r>
                        <a:rPr lang="en-US" altLang="ko-KR" sz="1050" dirty="0"/>
                        <a:t>, Fire-store</a:t>
                      </a:r>
                      <a:r>
                        <a:rPr lang="ko-KR" altLang="en-US" sz="1050" dirty="0"/>
                        <a:t>에 저장된 데이터를 기반으로 동기화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관리자는 각 사용자 프로필을 눌러 상세 정보 확인 또는 삭제 가능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/>
                    </a:p>
                    <a:p>
                      <a:r>
                        <a:rPr lang="ko-KR" altLang="en-US" sz="1050" dirty="0"/>
                        <a:t>■ 출입 로그</a:t>
                      </a:r>
                      <a:br>
                        <a:rPr lang="ko-KR" altLang="en-US" sz="1050" dirty="0"/>
                      </a:br>
                      <a:r>
                        <a:rPr lang="en-US" altLang="ko-KR" sz="1050" dirty="0"/>
                        <a:t>Firebase Fire-store</a:t>
                      </a:r>
                      <a:r>
                        <a:rPr lang="ko-KR" altLang="en-US" sz="1050" dirty="0"/>
                        <a:t>에 저장된 출입 이력을 시간 순으로 불러와 </a:t>
                      </a:r>
                      <a:r>
                        <a:rPr lang="en-US" altLang="ko-KR" sz="1050" dirty="0"/>
                        <a:t>UI</a:t>
                      </a:r>
                      <a:r>
                        <a:rPr lang="ko-KR" altLang="en-US" sz="1050" dirty="0"/>
                        <a:t>에 리스트 형태로 출력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각 로그에는 얼굴 이미지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출입 여부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성공</a:t>
                      </a:r>
                      <a:r>
                        <a:rPr lang="en-US" altLang="ko-KR" sz="1050" dirty="0"/>
                        <a:t>/</a:t>
                      </a:r>
                      <a:r>
                        <a:rPr lang="ko-KR" altLang="en-US" sz="1050" dirty="0"/>
                        <a:t>실패</a:t>
                      </a:r>
                      <a:r>
                        <a:rPr lang="en-US" altLang="ko-KR" sz="1050" dirty="0"/>
                        <a:t>), </a:t>
                      </a:r>
                      <a:r>
                        <a:rPr lang="ko-KR" altLang="en-US" sz="1050" dirty="0"/>
                        <a:t>시간 정보가 포함됨</a:t>
                      </a:r>
                      <a:endParaRPr lang="en-US" altLang="ko-KR" sz="1050" dirty="0"/>
                    </a:p>
                    <a:p>
                      <a:endParaRPr lang="en-US" altLang="ko-KR" sz="1050" dirty="0"/>
                    </a:p>
                    <a:p>
                      <a:r>
                        <a:rPr lang="ko-KR" altLang="en-US" sz="1050" dirty="0"/>
                        <a:t>■  얼굴 인식 실패 시 알림</a:t>
                      </a:r>
                      <a:br>
                        <a:rPr lang="ko-KR" altLang="en-US" sz="1050" dirty="0"/>
                      </a:br>
                      <a:r>
                        <a:rPr lang="en-US" altLang="ko-KR" sz="1050" dirty="0"/>
                        <a:t>Firebase Messaging</a:t>
                      </a:r>
                      <a:r>
                        <a:rPr lang="ko-KR" altLang="en-US" sz="1050" dirty="0"/>
                        <a:t>을 통해 실시간으로 푸시 메시지 전송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푸시 알림을 누르면 해당 얼굴 이미지와 시각을 확인할 수 있는 상세 화면으로 진입</a:t>
                      </a:r>
                      <a:br>
                        <a:rPr lang="ko-KR" altLang="en-US" sz="1050" dirty="0"/>
                      </a:br>
                      <a:r>
                        <a:rPr lang="ko-KR" altLang="en-US" sz="1050" dirty="0"/>
                        <a:t>출입 실패 시 자동으로 ‘</a:t>
                      </a:r>
                      <a:r>
                        <a:rPr lang="en-US" altLang="ko-KR" sz="1050" dirty="0" err="1"/>
                        <a:t>scan_face</a:t>
                      </a:r>
                      <a:r>
                        <a:rPr lang="en-US" altLang="ko-KR" sz="1050" dirty="0"/>
                        <a:t>/’ </a:t>
                      </a:r>
                      <a:r>
                        <a:rPr lang="ko-KR" altLang="en-US" sz="1050" dirty="0"/>
                        <a:t>경로의 이미지 수신</a:t>
                      </a:r>
                      <a:endParaRPr lang="en-US" altLang="ko-KR" sz="1050" dirty="0"/>
                    </a:p>
                    <a:p>
                      <a:endParaRPr lang="en-US" altLang="ko-KR" sz="1050" dirty="0"/>
                    </a:p>
                    <a:p>
                      <a:r>
                        <a:rPr lang="ko-KR" altLang="en-US" sz="1050" dirty="0"/>
                        <a:t>■ 인증키 생성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관리자 앱</a:t>
                      </a:r>
                      <a:r>
                        <a:rPr lang="en-US" altLang="ko-KR" sz="1050" dirty="0"/>
                        <a:t>)</a:t>
                      </a:r>
                    </a:p>
                    <a:p>
                      <a:r>
                        <a:rPr lang="ko-KR" altLang="en-US" sz="1050" dirty="0"/>
                        <a:t>관리자 앱에서 인증키를 복사해 사용자 앱에서 인증함으로써 기기정보를 등록하고 앱 사용권한을 획득함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0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50" dirty="0"/>
                        <a:t>■ Firebase </a:t>
                      </a:r>
                      <a:r>
                        <a:rPr lang="en-US" altLang="ko-KR" sz="1050" dirty="0" err="1"/>
                        <a:t>Firestore</a:t>
                      </a:r>
                      <a:r>
                        <a:rPr lang="ko-KR" altLang="en-US" sz="1050" dirty="0"/>
                        <a:t>와 </a:t>
                      </a:r>
                      <a:r>
                        <a:rPr lang="en-US" altLang="ko-KR" sz="1050" dirty="0"/>
                        <a:t>Storage </a:t>
                      </a:r>
                      <a:r>
                        <a:rPr lang="ko-KR" altLang="en-US" sz="1050" dirty="0"/>
                        <a:t>및 </a:t>
                      </a:r>
                      <a:r>
                        <a:rPr lang="en-US" altLang="ko-KR" sz="1050" dirty="0"/>
                        <a:t>Messaging </a:t>
                      </a:r>
                      <a:r>
                        <a:rPr lang="ko-KR" altLang="en-US" sz="1050" dirty="0"/>
                        <a:t>기능 연동 필요</a:t>
                      </a:r>
                      <a:endParaRPr lang="en-US" altLang="ko-KR" sz="1050" dirty="0"/>
                    </a:p>
                    <a:p>
                      <a:r>
                        <a:rPr lang="ko-KR" altLang="en-US" sz="1050" dirty="0"/>
                        <a:t>■ </a:t>
                      </a:r>
                      <a:r>
                        <a:rPr lang="ko-KR" altLang="en-US" sz="1050" dirty="0">
                          <a:solidFill>
                            <a:srgbClr val="FF0000"/>
                          </a:solidFill>
                        </a:rPr>
                        <a:t>관리자</a:t>
                      </a:r>
                      <a:r>
                        <a:rPr lang="ko-KR" altLang="en-US" sz="1050" dirty="0"/>
                        <a:t> 계정만 알림 수신 및 로그 열람 가능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3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 및 비밀번호 등록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9F6CF46-6C66-A1D7-0591-E42A33DBF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6" name="제목 12">
            <a:extLst>
              <a:ext uri="{FF2B5EF4-FFF2-40B4-BE49-F238E27FC236}">
                <a16:creationId xmlns:a16="http://schemas.microsoft.com/office/drawing/2014/main" id="{D4CE017B-5B70-D002-6D42-DDB8A4BA6011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844000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r>
              <a:rPr kumimoji="0" lang="ko-KR" altLang="en-US" sz="17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– </a:t>
            </a:r>
            <a:r>
              <a:rPr kumimoji="0" lang="ko-KR" altLang="en-US" sz="1000" b="1" i="0" u="none" strike="noStrike" kern="1200" cap="none" spc="-15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사용자 앱</a:t>
            </a:r>
            <a:r>
              <a:rPr lang="ko-KR" altLang="en-US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(S/</a:t>
            </a:r>
            <a:r>
              <a:rPr lang="en-US" altLang="ko-KR" sz="1000" b="1" spc="-150" dirty="0">
                <a:solidFill>
                  <a:schemeClr val="bg1"/>
                </a:solidFill>
                <a:latin typeface="+mn-ea"/>
                <a:cs typeface="+mj-cs"/>
              </a:rPr>
              <a:t>W</a:t>
            </a:r>
            <a:r>
              <a:rPr lang="en-US" altLang="ko-KR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4" y="1628800"/>
            <a:ext cx="2116374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1B6C93-2F14-0DCE-3F75-40BFD934FE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6" name="제목 12">
            <a:extLst>
              <a:ext uri="{FF2B5EF4-FFF2-40B4-BE49-F238E27FC236}">
                <a16:creationId xmlns:a16="http://schemas.microsoft.com/office/drawing/2014/main" id="{A8797D0C-2F07-B7C3-D14C-6F225B33D39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844000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r>
              <a:rPr kumimoji="0" lang="ko-KR" altLang="en-US" sz="17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– </a:t>
            </a:r>
            <a:r>
              <a:rPr lang="ko-KR" altLang="en-US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터치스크린 </a:t>
            </a:r>
            <a:r>
              <a:rPr lang="en-US" altLang="ko-KR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en-US" altLang="ko-KR" sz="1000" b="1" spc="-150" dirty="0">
                <a:solidFill>
                  <a:schemeClr val="bg1"/>
                </a:solidFill>
                <a:latin typeface="+mn-ea"/>
                <a:cs typeface="+mj-cs"/>
              </a:rPr>
              <a:t>H/W</a:t>
            </a:r>
            <a:r>
              <a:rPr lang="en-US" altLang="ko-KR" sz="1000" b="1" spc="-150" noProof="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74" name="Picture 2" descr="업로드한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79" y="1628800"/>
            <a:ext cx="4188453" cy="25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업로드한 이미지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4080454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565128"/>
              </p:ext>
            </p:extLst>
          </p:nvPr>
        </p:nvGraphicFramePr>
        <p:xfrm>
          <a:off x="4679883" y="4365104"/>
          <a:ext cx="412725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QR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화면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QR</a:t>
                      </a:r>
                      <a:r>
                        <a:rPr lang="ko-KR" altLang="en-US" sz="1500" dirty="0"/>
                        <a:t> 인증</a:t>
                      </a:r>
                      <a:r>
                        <a:rPr lang="ko-KR" altLang="en-US" sz="1500" baseline="0" dirty="0"/>
                        <a:t>이 가능하도록 하는 화면 </a:t>
                      </a:r>
                      <a:endParaRPr lang="en-US" altLang="ko-KR" sz="1500" baseline="0" dirty="0"/>
                    </a:p>
                    <a:p>
                      <a:pPr latinLnBrk="1"/>
                      <a:r>
                        <a:rPr lang="ko-KR" altLang="en-US" sz="1500" baseline="0" dirty="0"/>
                        <a:t>인증이 실패할 경우나 얼굴을 등록해야 하는 경우 </a:t>
                      </a:r>
                      <a:r>
                        <a:rPr lang="en-US" altLang="ko-KR" sz="1500" baseline="0" dirty="0"/>
                        <a:t>app</a:t>
                      </a:r>
                      <a:r>
                        <a:rPr lang="ko-KR" altLang="en-US" sz="1500" baseline="0" dirty="0"/>
                        <a:t> 과 연동하여 사용한다</a:t>
                      </a:r>
                      <a:r>
                        <a:rPr lang="en-US" altLang="ko-KR" sz="1500" baseline="0" dirty="0"/>
                        <a:t>.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19959"/>
              </p:ext>
            </p:extLst>
          </p:nvPr>
        </p:nvGraphicFramePr>
        <p:xfrm>
          <a:off x="299552" y="4365104"/>
          <a:ext cx="4127258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tx1"/>
                          </a:solidFill>
                        </a:rPr>
                        <a:t>Gui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화면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얼굴을 등록하거나 인식하는 기초적인 화면 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ko-KR" altLang="en-US" sz="1500" dirty="0"/>
                        <a:t>관련 기능은 얼굴 등록과 인식을 위한 </a:t>
                      </a:r>
                      <a:r>
                        <a:rPr lang="en-US" altLang="ko-KR" sz="1500" dirty="0"/>
                        <a:t>live-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streaming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재 사용시 사용할 수 있도록  초기화 기능이 존재한다</a:t>
                      </a:r>
                      <a:r>
                        <a:rPr lang="en-US" altLang="ko-KR" sz="1500" baseline="0" dirty="0"/>
                        <a:t> 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79912" y="828934"/>
            <a:ext cx="5468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</a:t>
            </a:r>
            <a:r>
              <a:rPr lang="en-US" altLang="ko-KR" dirty="0"/>
              <a:t>-</a:t>
            </a:r>
            <a:r>
              <a:rPr lang="ko-KR" altLang="en-US" dirty="0"/>
              <a:t>나중에 기기등록 구현할 경우 이미지 </a:t>
            </a:r>
            <a:r>
              <a:rPr lang="ko-KR" altLang="en-US" dirty="0" err="1"/>
              <a:t>캡쳐</a:t>
            </a:r>
            <a:r>
              <a:rPr lang="ko-KR" altLang="en-US" dirty="0"/>
              <a:t> 후 </a:t>
            </a:r>
            <a:endParaRPr lang="en-US" altLang="ko-KR" dirty="0"/>
          </a:p>
          <a:p>
            <a:r>
              <a:rPr lang="ko-KR" altLang="en-US" dirty="0"/>
              <a:t>설명 추가하기 </a:t>
            </a:r>
          </a:p>
        </p:txBody>
      </p:sp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 관계도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7324E7-895A-A0DF-5B5A-CCD942DAA6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6" name="그림 5" descr="스크린샷, 텍스트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612B8A-CA92-3D1F-2E08-737C82BC3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2" y="1354280"/>
            <a:ext cx="65055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005958"/>
              </p:ext>
            </p:extLst>
          </p:nvPr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얼굴인식 기반 스마트 도어락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5183613" y="3981564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5388046" y="3946474"/>
            <a:ext cx="310854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시작 후 사용이 없을 경우 자동으로 절전 모드 개시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5172194" y="4474795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5399207" y="4433520"/>
            <a:ext cx="263084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사용자 접근 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YOLO5n-face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모델을 통한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얼굴인식 동작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312214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Smdoorlock_ID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스마트 도어락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2025. 07. 02.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1/1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YOLO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Face-Net</a:t>
                      </a:r>
                      <a:r>
                        <a:rPr lang="ko-KR" altLang="en-US" sz="1000" dirty="0"/>
                        <a:t>을 기반으로 한 안면인식 도어락 시스템으로</a:t>
                      </a:r>
                      <a:r>
                        <a:rPr lang="en-US" altLang="ko-KR" sz="1000" dirty="0"/>
                        <a:t> H/W</a:t>
                      </a:r>
                      <a:r>
                        <a:rPr lang="ko-KR" altLang="en-US" sz="1000" dirty="0"/>
                        <a:t>와 </a:t>
                      </a:r>
                      <a:r>
                        <a:rPr lang="en-US" altLang="ko-KR" sz="1000" dirty="0"/>
                        <a:t>Firebase</a:t>
                      </a:r>
                      <a:r>
                        <a:rPr lang="ko-KR" altLang="en-US" sz="1000" dirty="0"/>
                        <a:t>를 연동해 출입 제어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사용자 인증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실시간 알림 기능을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박한승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3048A8-CC9D-F6CB-D975-4F8A03617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057613-1947-0362-6850-309F94136E4F}"/>
              </a:ext>
            </a:extLst>
          </p:cNvPr>
          <p:cNvGrpSpPr/>
          <p:nvPr/>
        </p:nvGrpSpPr>
        <p:grpSpPr>
          <a:xfrm>
            <a:off x="1134131" y="2897128"/>
            <a:ext cx="4016762" cy="3266974"/>
            <a:chOff x="1862441" y="1104256"/>
            <a:chExt cx="5821399" cy="4734749"/>
          </a:xfrm>
        </p:grpSpPr>
        <p:sp>
          <p:nvSpPr>
            <p:cNvPr id="6" name="Rectangle 41">
              <a:extLst>
                <a:ext uri="{FF2B5EF4-FFF2-40B4-BE49-F238E27FC236}">
                  <a16:creationId xmlns:a16="http://schemas.microsoft.com/office/drawing/2014/main" id="{0D9463B5-9A1E-6AD9-6D4D-AF10A9CB0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778" y="1218556"/>
              <a:ext cx="1439862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프로그램 실행</a:t>
              </a: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1BFE31E-B0FD-FF8B-BB4D-64D9DA61FBBA}"/>
                </a:ext>
              </a:extLst>
            </p:cNvPr>
            <p:cNvCxnSpPr/>
            <p:nvPr/>
          </p:nvCxnSpPr>
          <p:spPr>
            <a:xfrm rot="5400000">
              <a:off x="4515190" y="1715444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8" name="Oval 44">
              <a:extLst>
                <a:ext uri="{FF2B5EF4-FFF2-40B4-BE49-F238E27FC236}">
                  <a16:creationId xmlns:a16="http://schemas.microsoft.com/office/drawing/2014/main" id="{4A1FBCB5-FDED-1F43-7B0E-3A2B97CCE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478" y="1104256"/>
              <a:ext cx="268287" cy="2032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</a:t>
              </a:r>
            </a:p>
          </p:txBody>
        </p:sp>
        <p:sp>
          <p:nvSpPr>
            <p:cNvPr id="9" name="Rectangle 41">
              <a:extLst>
                <a:ext uri="{FF2B5EF4-FFF2-40B4-BE49-F238E27FC236}">
                  <a16:creationId xmlns:a16="http://schemas.microsoft.com/office/drawing/2014/main" id="{D99ACEDE-8D5C-1379-CAC3-831899D81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777" y="1896419"/>
              <a:ext cx="1422399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절전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10B4854-7F61-6193-B254-6A1F08F7B11A}"/>
                </a:ext>
              </a:extLst>
            </p:cNvPr>
            <p:cNvCxnSpPr/>
            <p:nvPr/>
          </p:nvCxnSpPr>
          <p:spPr>
            <a:xfrm rot="5400000">
              <a:off x="4513603" y="2385370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1" name="순서도: 판단 10">
              <a:extLst>
                <a:ext uri="{FF2B5EF4-FFF2-40B4-BE49-F238E27FC236}">
                  <a16:creationId xmlns:a16="http://schemas.microsoft.com/office/drawing/2014/main" id="{5F6B1F6C-2D95-6437-9BB7-B17933A90489}"/>
                </a:ext>
              </a:extLst>
            </p:cNvPr>
            <p:cNvSpPr/>
            <p:nvPr/>
          </p:nvSpPr>
          <p:spPr>
            <a:xfrm>
              <a:off x="3978616" y="2574282"/>
              <a:ext cx="1428750" cy="357187"/>
            </a:xfrm>
            <a:prstGeom prst="flowChartDecision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사용자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접근</a:t>
              </a:r>
            </a:p>
          </p:txBody>
        </p:sp>
        <p:cxnSp>
          <p:nvCxnSpPr>
            <p:cNvPr id="12" name="꺾인 연결선 88">
              <a:extLst>
                <a:ext uri="{FF2B5EF4-FFF2-40B4-BE49-F238E27FC236}">
                  <a16:creationId xmlns:a16="http://schemas.microsoft.com/office/drawing/2014/main" id="{29AC773D-25C4-0B10-0A0B-797C22B89B91}"/>
                </a:ext>
              </a:extLst>
            </p:cNvPr>
            <p:cNvCxnSpPr/>
            <p:nvPr/>
          </p:nvCxnSpPr>
          <p:spPr>
            <a:xfrm flipV="1">
              <a:off x="5403778" y="2051200"/>
              <a:ext cx="34925" cy="700088"/>
            </a:xfrm>
            <a:prstGeom prst="bentConnector3">
              <a:avLst>
                <a:gd name="adj1" fmla="val 755484"/>
              </a:avLst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3" name="TextBox 71">
              <a:extLst>
                <a:ext uri="{FF2B5EF4-FFF2-40B4-BE49-F238E27FC236}">
                  <a16:creationId xmlns:a16="http://schemas.microsoft.com/office/drawing/2014/main" id="{CB63F30D-69AB-8A00-0C16-4037BB165D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3439" y="2885432"/>
              <a:ext cx="363654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TextBox 71">
              <a:extLst>
                <a:ext uri="{FF2B5EF4-FFF2-40B4-BE49-F238E27FC236}">
                  <a16:creationId xmlns:a16="http://schemas.microsoft.com/office/drawing/2014/main" id="{376B3E2D-FC91-798A-B34A-16AF454AA8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8856" y="2018657"/>
              <a:ext cx="390831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EF3B130-6D69-358A-E544-7FCFDB64E8A4}"/>
                </a:ext>
              </a:extLst>
            </p:cNvPr>
            <p:cNvCxnSpPr/>
            <p:nvPr/>
          </p:nvCxnSpPr>
          <p:spPr>
            <a:xfrm rot="5400000">
              <a:off x="4513603" y="3120309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6" name="순서도: 판단 15">
              <a:extLst>
                <a:ext uri="{FF2B5EF4-FFF2-40B4-BE49-F238E27FC236}">
                  <a16:creationId xmlns:a16="http://schemas.microsoft.com/office/drawing/2014/main" id="{B442F446-124B-5B3D-CF88-96DC488A377D}"/>
                </a:ext>
              </a:extLst>
            </p:cNvPr>
            <p:cNvSpPr/>
            <p:nvPr/>
          </p:nvSpPr>
          <p:spPr>
            <a:xfrm>
              <a:off x="3977604" y="3309420"/>
              <a:ext cx="1428750" cy="357187"/>
            </a:xfrm>
            <a:prstGeom prst="flowChartDecision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600" kern="0" dirty="0">
                  <a:latin typeface="맑은 고딕" pitchFamily="50" charset="-127"/>
                  <a:ea typeface="맑은 고딕" pitchFamily="50" charset="-127"/>
                </a:rPr>
                <a:t>얼굴인식</a:t>
              </a:r>
              <a:endParaRPr kumimoji="0" lang="ko-KR" altLang="en-US" sz="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AutoShape 46">
              <a:extLst>
                <a:ext uri="{FF2B5EF4-FFF2-40B4-BE49-F238E27FC236}">
                  <a16:creationId xmlns:a16="http://schemas.microsoft.com/office/drawing/2014/main" id="{B31A5A4F-57B4-31D0-EA5D-65384ADFB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441" y="3906706"/>
              <a:ext cx="1439862" cy="539750"/>
            </a:xfrm>
            <a:prstGeom prst="can">
              <a:avLst>
                <a:gd name="adj" fmla="val 25000"/>
              </a:avLst>
            </a:prstGeom>
            <a:solidFill>
              <a:srgbClr val="EAEAEA"/>
            </a:solidFill>
            <a:ln w="6350">
              <a:solidFill>
                <a:srgbClr val="00264C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사용자 정보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sz="700" kern="0" dirty="0" err="1">
                  <a:latin typeface="맑은 고딕" pitchFamily="50" charset="-127"/>
                  <a:ea typeface="맑은 고딕" pitchFamily="50" charset="-127"/>
                </a:rPr>
                <a:t>scan_vector</a:t>
              </a:r>
              <a:r>
                <a:rPr lang="en-US" altLang="ko-KR" sz="700" kern="0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DE9467C4-187B-C884-56AD-31168CFA65C7}"/>
                </a:ext>
              </a:extLst>
            </p:cNvPr>
            <p:cNvCxnSpPr/>
            <p:nvPr/>
          </p:nvCxnSpPr>
          <p:spPr>
            <a:xfrm rot="5400000">
              <a:off x="4511004" y="3840825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19" name="TextBox 71">
              <a:extLst>
                <a:ext uri="{FF2B5EF4-FFF2-40B4-BE49-F238E27FC236}">
                  <a16:creationId xmlns:a16="http://schemas.microsoft.com/office/drawing/2014/main" id="{715A3026-CBAA-477C-905F-569B48060B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9056" y="3632539"/>
              <a:ext cx="363654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TextBox 71">
              <a:extLst>
                <a:ext uri="{FF2B5EF4-FFF2-40B4-BE49-F238E27FC236}">
                  <a16:creationId xmlns:a16="http://schemas.microsoft.com/office/drawing/2014/main" id="{EB078572-87E7-8EE8-CBC9-091CCEFEF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2868" y="2727715"/>
              <a:ext cx="390831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1" name="꺾인 연결선 88">
              <a:extLst>
                <a:ext uri="{FF2B5EF4-FFF2-40B4-BE49-F238E27FC236}">
                  <a16:creationId xmlns:a16="http://schemas.microsoft.com/office/drawing/2014/main" id="{0F0D9FB1-AF6C-6510-F859-AC08B4FDE006}"/>
                </a:ext>
              </a:extLst>
            </p:cNvPr>
            <p:cNvCxnSpPr>
              <a:cxnSpLocks/>
              <a:stCxn id="16" idx="1"/>
              <a:endCxn id="11" idx="1"/>
            </p:cNvCxnSpPr>
            <p:nvPr/>
          </p:nvCxnSpPr>
          <p:spPr>
            <a:xfrm rot="10800000" flipH="1">
              <a:off x="3977604" y="2752876"/>
              <a:ext cx="1012" cy="735138"/>
            </a:xfrm>
            <a:prstGeom prst="bentConnector3">
              <a:avLst>
                <a:gd name="adj1" fmla="val -22588933"/>
              </a:avLst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2" name="Rectangle 41">
              <a:extLst>
                <a:ext uri="{FF2B5EF4-FFF2-40B4-BE49-F238E27FC236}">
                  <a16:creationId xmlns:a16="http://schemas.microsoft.com/office/drawing/2014/main" id="{A930429A-9658-2650-647E-20593EA52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642" y="4021800"/>
              <a:ext cx="1079500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데이터 저장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68C49CC-50E1-E991-7290-5F567CB6A43C}"/>
                </a:ext>
              </a:extLst>
            </p:cNvPr>
            <p:cNvCxnSpPr>
              <a:cxnSpLocks/>
              <a:stCxn id="17" idx="4"/>
              <a:endCxn id="22" idx="1"/>
            </p:cNvCxnSpPr>
            <p:nvPr/>
          </p:nvCxnSpPr>
          <p:spPr>
            <a:xfrm>
              <a:off x="3302303" y="4176581"/>
              <a:ext cx="848339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triangle" w="med" len="med"/>
              <a:tailEnd type="none" w="med" len="med"/>
            </a:ln>
            <a:effectLst/>
          </p:spPr>
        </p:cxnSp>
        <p:sp>
          <p:nvSpPr>
            <p:cNvPr id="24" name="순서도: 판단 23">
              <a:extLst>
                <a:ext uri="{FF2B5EF4-FFF2-40B4-BE49-F238E27FC236}">
                  <a16:creationId xmlns:a16="http://schemas.microsoft.com/office/drawing/2014/main" id="{597E1F65-87A5-3FB8-69B1-5F348E1F1F6E}"/>
                </a:ext>
              </a:extLst>
            </p:cNvPr>
            <p:cNvSpPr/>
            <p:nvPr/>
          </p:nvSpPr>
          <p:spPr>
            <a:xfrm>
              <a:off x="3969919" y="4699975"/>
              <a:ext cx="1428750" cy="357187"/>
            </a:xfrm>
            <a:prstGeom prst="flowChartDecision">
              <a:avLst/>
            </a:prstGeom>
            <a:solidFill>
              <a:schemeClr val="tx2">
                <a:lumMod val="10000"/>
                <a:lumOff val="90000"/>
              </a:schemeClr>
            </a:solidFill>
            <a:ln w="3175" cap="flat" cmpd="sng" algn="ctr">
              <a:solidFill>
                <a:srgbClr val="00264C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데이터 일치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47E20F96-1442-A219-1B83-5D4CC5E987C9}"/>
                </a:ext>
              </a:extLst>
            </p:cNvPr>
            <p:cNvCxnSpPr/>
            <p:nvPr/>
          </p:nvCxnSpPr>
          <p:spPr>
            <a:xfrm rot="5400000">
              <a:off x="4504906" y="4514581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6" name="Oval 44">
              <a:extLst>
                <a:ext uri="{FF2B5EF4-FFF2-40B4-BE49-F238E27FC236}">
                  <a16:creationId xmlns:a16="http://schemas.microsoft.com/office/drawing/2014/main" id="{726082B8-64CC-929B-FB26-E2B0ABEA7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998" y="3284813"/>
              <a:ext cx="268287" cy="2032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lang="en-US" altLang="ko-KR" sz="700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F7A6117-0B5C-24BE-2C93-EFE70D02A146}"/>
                </a:ext>
              </a:extLst>
            </p:cNvPr>
            <p:cNvCxnSpPr/>
            <p:nvPr/>
          </p:nvCxnSpPr>
          <p:spPr>
            <a:xfrm rot="5400000">
              <a:off x="4511797" y="5236550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28" name="Rectangle 41">
              <a:extLst>
                <a:ext uri="{FF2B5EF4-FFF2-40B4-BE49-F238E27FC236}">
                  <a16:creationId xmlns:a16="http://schemas.microsoft.com/office/drawing/2014/main" id="{41312E2F-4742-5517-1C64-4CEB4F76C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4544" y="5414349"/>
              <a:ext cx="1079500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잠금 해제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71">
              <a:extLst>
                <a:ext uri="{FF2B5EF4-FFF2-40B4-BE49-F238E27FC236}">
                  <a16:creationId xmlns:a16="http://schemas.microsoft.com/office/drawing/2014/main" id="{580CD2D1-977F-2925-BAFD-5FC4509CF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3437" y="5012063"/>
              <a:ext cx="363654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AutoShape 46">
              <a:extLst>
                <a:ext uri="{FF2B5EF4-FFF2-40B4-BE49-F238E27FC236}">
                  <a16:creationId xmlns:a16="http://schemas.microsoft.com/office/drawing/2014/main" id="{09206AB7-368C-869E-1564-345088407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441" y="5299255"/>
              <a:ext cx="1439862" cy="539750"/>
            </a:xfrm>
            <a:prstGeom prst="can">
              <a:avLst>
                <a:gd name="adj" fmla="val 25000"/>
              </a:avLst>
            </a:prstGeom>
            <a:solidFill>
              <a:srgbClr val="EAEAEA"/>
            </a:solidFill>
            <a:ln w="6350">
              <a:solidFill>
                <a:srgbClr val="00264C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회원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정보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700" kern="0" dirty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en-US" altLang="ko-KR" sz="700" kern="0" dirty="0" err="1">
                  <a:latin typeface="맑은 고딕" pitchFamily="50" charset="-127"/>
                  <a:ea typeface="맑은 고딕" pitchFamily="50" charset="-127"/>
                </a:rPr>
                <a:t>user_vector</a:t>
              </a:r>
              <a:r>
                <a:rPr lang="en-US" altLang="ko-KR" sz="700" kern="0" dirty="0"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1" name="Rectangle 41">
              <a:extLst>
                <a:ext uri="{FF2B5EF4-FFF2-40B4-BE49-F238E27FC236}">
                  <a16:creationId xmlns:a16="http://schemas.microsoft.com/office/drawing/2014/main" id="{06BADD51-D4AE-358C-1369-8D4A5B098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2622" y="4723793"/>
              <a:ext cx="1079500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데이터 비교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A9FCB66-7E7D-F6AB-484C-5289185D683C}"/>
                </a:ext>
              </a:extLst>
            </p:cNvPr>
            <p:cNvCxnSpPr>
              <a:cxnSpLocks/>
              <a:stCxn id="17" idx="3"/>
              <a:endCxn id="31" idx="0"/>
            </p:cNvCxnSpPr>
            <p:nvPr/>
          </p:nvCxnSpPr>
          <p:spPr>
            <a:xfrm>
              <a:off x="2582372" y="4446456"/>
              <a:ext cx="0" cy="27733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61A0F770-3DBC-F1BD-4483-B702BEA8A1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372" y="5022454"/>
              <a:ext cx="0" cy="27733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C48D823-4A6F-7F25-7E19-FC37FB1F1F9E}"/>
                </a:ext>
              </a:extLst>
            </p:cNvPr>
            <p:cNvCxnSpPr>
              <a:cxnSpLocks/>
              <a:stCxn id="31" idx="3"/>
              <a:endCxn id="24" idx="1"/>
            </p:cNvCxnSpPr>
            <p:nvPr/>
          </p:nvCxnSpPr>
          <p:spPr>
            <a:xfrm flipV="1">
              <a:off x="3122122" y="4878569"/>
              <a:ext cx="847797" cy="6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5" name="Rectangle 41">
              <a:extLst>
                <a:ext uri="{FF2B5EF4-FFF2-40B4-BE49-F238E27FC236}">
                  <a16:creationId xmlns:a16="http://schemas.microsoft.com/office/drawing/2014/main" id="{54AC92E1-ED15-6F01-FEB5-79D1671AD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340" y="1205856"/>
              <a:ext cx="1079500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QR</a:t>
              </a: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화면 전환</a:t>
              </a:r>
            </a:p>
          </p:txBody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06856B3A-2907-3C70-3EBC-F78E1D512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4340" y="1896418"/>
              <a:ext cx="1079500" cy="309563"/>
            </a:xfrm>
            <a:prstGeom prst="rect">
              <a:avLst/>
            </a:prstGeom>
            <a:noFill/>
            <a:ln w="6350" algn="ctr">
              <a:solidFill>
                <a:srgbClr val="00264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700" kern="0" dirty="0">
                  <a:latin typeface="맑은 고딕" pitchFamily="50" charset="-127"/>
                  <a:ea typeface="맑은 고딕" pitchFamily="50" charset="-127"/>
                </a:rPr>
                <a:t>출입구 개폐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36F0DF3-2AA1-CB61-81C0-B82EDAC2042E}"/>
                </a:ext>
              </a:extLst>
            </p:cNvPr>
            <p:cNvCxnSpPr/>
            <p:nvPr/>
          </p:nvCxnSpPr>
          <p:spPr>
            <a:xfrm rot="5400000">
              <a:off x="6966700" y="1694807"/>
              <a:ext cx="360363" cy="1587"/>
            </a:xfrm>
            <a:prstGeom prst="straightConnector1">
              <a:avLst/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cxnSp>
          <p:nvCxnSpPr>
            <p:cNvPr id="38" name="꺾인 연결선 88">
              <a:extLst>
                <a:ext uri="{FF2B5EF4-FFF2-40B4-BE49-F238E27FC236}">
                  <a16:creationId xmlns:a16="http://schemas.microsoft.com/office/drawing/2014/main" id="{9C29E5B9-0CE6-624F-14CD-3B038023F401}"/>
                </a:ext>
              </a:extLst>
            </p:cNvPr>
            <p:cNvCxnSpPr>
              <a:cxnSpLocks/>
              <a:stCxn id="24" idx="3"/>
              <a:endCxn id="35" idx="1"/>
            </p:cNvCxnSpPr>
            <p:nvPr/>
          </p:nvCxnSpPr>
          <p:spPr>
            <a:xfrm flipV="1">
              <a:off x="5398669" y="1360638"/>
              <a:ext cx="1205671" cy="3517931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39" name="TextBox 71">
              <a:extLst>
                <a:ext uri="{FF2B5EF4-FFF2-40B4-BE49-F238E27FC236}">
                  <a16:creationId xmlns:a16="http://schemas.microsoft.com/office/drawing/2014/main" id="{FC3563BA-7CAE-304D-BF87-935465617E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5727" y="1360636"/>
              <a:ext cx="390831" cy="30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Arial" pitchFamily="34" charset="0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700" b="0" dirty="0"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700" b="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Oval 44">
              <a:extLst>
                <a:ext uri="{FF2B5EF4-FFF2-40B4-BE49-F238E27FC236}">
                  <a16:creationId xmlns:a16="http://schemas.microsoft.com/office/drawing/2014/main" id="{92211411-4CA9-8704-8FC2-4DA3275FC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5553" y="1116956"/>
              <a:ext cx="268287" cy="2032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wrap="none" lIns="54000" tIns="54000" rIns="54000" bIns="54000" anchor="ctr"/>
            <a:lstStyle/>
            <a:p>
              <a:pPr marL="85725" marR="0" lvl="0" indent="-85725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3</a:t>
              </a:r>
            </a:p>
          </p:txBody>
        </p:sp>
        <p:cxnSp>
          <p:nvCxnSpPr>
            <p:cNvPr id="41" name="꺾인 연결선 88">
              <a:extLst>
                <a:ext uri="{FF2B5EF4-FFF2-40B4-BE49-F238E27FC236}">
                  <a16:creationId xmlns:a16="http://schemas.microsoft.com/office/drawing/2014/main" id="{55C895F7-0CE6-B354-6895-4187D653EDF5}"/>
                </a:ext>
              </a:extLst>
            </p:cNvPr>
            <p:cNvCxnSpPr>
              <a:cxnSpLocks/>
              <a:stCxn id="36" idx="2"/>
              <a:endCxn id="30" idx="3"/>
            </p:cNvCxnSpPr>
            <p:nvPr/>
          </p:nvCxnSpPr>
          <p:spPr>
            <a:xfrm rot="5400000">
              <a:off x="3046719" y="1741634"/>
              <a:ext cx="3633024" cy="4561718"/>
            </a:xfrm>
            <a:prstGeom prst="bentConnector3">
              <a:avLst>
                <a:gd name="adj1" fmla="val 106022"/>
              </a:avLst>
            </a:prstGeom>
            <a:noFill/>
            <a:ln w="9525" cap="flat" cmpd="sng" algn="ctr">
              <a:solidFill>
                <a:srgbClr val="00264C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43" name="Oval 73">
            <a:extLst>
              <a:ext uri="{FF2B5EF4-FFF2-40B4-BE49-F238E27FC236}">
                <a16:creationId xmlns:a16="http://schemas.microsoft.com/office/drawing/2014/main" id="{A31A343D-236B-3171-1206-743A45329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7296" y="5005872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</a:t>
            </a:r>
          </a:p>
        </p:txBody>
      </p:sp>
      <p:sp>
        <p:nvSpPr>
          <p:cNvPr id="44" name="Text Box 59">
            <a:extLst>
              <a:ext uri="{FF2B5EF4-FFF2-40B4-BE49-F238E27FC236}">
                <a16:creationId xmlns:a16="http://schemas.microsoft.com/office/drawing/2014/main" id="{009FB8D6-245C-43F2-6E3F-0F92DB382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320" y="4982340"/>
            <a:ext cx="3113353" cy="47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얼굴 데이터 불일치시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QR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화면으로 전환 후 출입구 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개폐 및 사용자에게 데이터 전송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734AFF-158A-07BF-BC18-52B3EA10F0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4" name="Rectangle 41">
            <a:extLst>
              <a:ext uri="{FF2B5EF4-FFF2-40B4-BE49-F238E27FC236}">
                <a16:creationId xmlns:a16="http://schemas.microsoft.com/office/drawing/2014/main" id="{4C07FD62-4006-3B92-9E00-90E7D2C9A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220" y="1559506"/>
            <a:ext cx="99350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Deep Sleep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82C37B2-E24C-8ECF-64F2-F5999AF2C2DA}"/>
              </a:ext>
            </a:extLst>
          </p:cNvPr>
          <p:cNvCxnSpPr>
            <a:cxnSpLocks/>
          </p:cNvCxnSpPr>
          <p:nvPr/>
        </p:nvCxnSpPr>
        <p:spPr>
          <a:xfrm>
            <a:off x="2220806" y="2277160"/>
            <a:ext cx="548" cy="32306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" name="Rectangle 41">
            <a:extLst>
              <a:ext uri="{FF2B5EF4-FFF2-40B4-BE49-F238E27FC236}">
                <a16:creationId xmlns:a16="http://schemas.microsoft.com/office/drawing/2014/main" id="{7465B5EB-7A13-D173-9D7C-669C42C6D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8152" y="2600228"/>
            <a:ext cx="981455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Wake-Up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80AF936-AEA9-8B98-3E31-0399C1E8E602}"/>
              </a:ext>
            </a:extLst>
          </p:cNvPr>
          <p:cNvCxnSpPr/>
          <p:nvPr/>
        </p:nvCxnSpPr>
        <p:spPr>
          <a:xfrm rot="5400000">
            <a:off x="2096481" y="2937604"/>
            <a:ext cx="248650" cy="1095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4BC90D5-1880-5EBC-FC74-55E25E98B2C2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2219560" y="3285429"/>
            <a:ext cx="1" cy="289769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6446034-B3B0-6A3C-F5F8-D9502B7F2322}"/>
              </a:ext>
            </a:extLst>
          </p:cNvPr>
          <p:cNvCxnSpPr>
            <a:cxnSpLocks/>
            <a:endCxn id="79" idx="0"/>
          </p:cNvCxnSpPr>
          <p:nvPr/>
        </p:nvCxnSpPr>
        <p:spPr>
          <a:xfrm flipH="1">
            <a:off x="2238333" y="3766906"/>
            <a:ext cx="547" cy="3095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0" name="TextBox 71">
            <a:extLst>
              <a:ext uri="{FF2B5EF4-FFF2-40B4-BE49-F238E27FC236}">
                <a16:creationId xmlns:a16="http://schemas.microsoft.com/office/drawing/2014/main" id="{A5BB1060-1678-8741-389C-A7A79C6E6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399" y="4018031"/>
            <a:ext cx="269673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Rectangle 41">
            <a:extLst>
              <a:ext uri="{FF2B5EF4-FFF2-40B4-BE49-F238E27FC236}">
                <a16:creationId xmlns:a16="http://schemas.microsoft.com/office/drawing/2014/main" id="{C1426499-CE48-9181-EBC0-B0C6098CE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4810" y="4579986"/>
            <a:ext cx="74485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kern="0" dirty="0">
                <a:latin typeface="맑은 고딕" pitchFamily="50" charset="-127"/>
                <a:ea typeface="맑은 고딕" pitchFamily="50" charset="-127"/>
              </a:rPr>
              <a:t>잠금 해제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순서도: 판단 33">
            <a:extLst>
              <a:ext uri="{FF2B5EF4-FFF2-40B4-BE49-F238E27FC236}">
                <a16:creationId xmlns:a16="http://schemas.microsoft.com/office/drawing/2014/main" id="{14F90F05-CE2F-5554-0613-002484AC9193}"/>
              </a:ext>
            </a:extLst>
          </p:cNvPr>
          <p:cNvSpPr/>
          <p:nvPr/>
        </p:nvSpPr>
        <p:spPr>
          <a:xfrm>
            <a:off x="1740112" y="5047926"/>
            <a:ext cx="985837" cy="246459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자기장 감지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9D28E99-FDCB-ACE6-2739-AE15D88CDED2}"/>
              </a:ext>
            </a:extLst>
          </p:cNvPr>
          <p:cNvCxnSpPr/>
          <p:nvPr/>
        </p:nvCxnSpPr>
        <p:spPr>
          <a:xfrm rot="5400000">
            <a:off x="2109252" y="4920004"/>
            <a:ext cx="248650" cy="1095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C09BD68-FBC5-37F2-085D-81551DCAFEFC}"/>
              </a:ext>
            </a:extLst>
          </p:cNvPr>
          <p:cNvCxnSpPr/>
          <p:nvPr/>
        </p:nvCxnSpPr>
        <p:spPr>
          <a:xfrm rot="5400000">
            <a:off x="2114007" y="5418162"/>
            <a:ext cx="248650" cy="1095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8" name="Rectangle 41">
            <a:extLst>
              <a:ext uri="{FF2B5EF4-FFF2-40B4-BE49-F238E27FC236}">
                <a16:creationId xmlns:a16="http://schemas.microsoft.com/office/drawing/2014/main" id="{034AACEC-5000-6F18-BFCA-30C89E9F1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603" y="5540844"/>
            <a:ext cx="74485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kern="0" dirty="0">
                <a:latin typeface="맑은 고딕" pitchFamily="50" charset="-127"/>
                <a:ea typeface="맑은 고딕" pitchFamily="50" charset="-127"/>
              </a:rPr>
              <a:t>잠금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71">
            <a:extLst>
              <a:ext uri="{FF2B5EF4-FFF2-40B4-BE49-F238E27FC236}">
                <a16:creationId xmlns:a16="http://schemas.microsoft.com/office/drawing/2014/main" id="{B55697A7-33F6-0F2B-BDE0-D4AA4E45E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039" y="5263267"/>
            <a:ext cx="250921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88E8C040-4607-148D-D71A-CA4F11037144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216972" y="1773104"/>
            <a:ext cx="3834" cy="257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1025FC18-D5CB-6E80-3EED-D4BB6C84285F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1035338" y="1666305"/>
            <a:ext cx="684883" cy="36439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254D3D87-5145-E182-0444-7F111EFE6C79}"/>
              </a:ext>
            </a:extLst>
          </p:cNvPr>
          <p:cNvCxnSpPr>
            <a:cxnSpLocks/>
            <a:stCxn id="116" idx="2"/>
            <a:endCxn id="8" idx="1"/>
          </p:cNvCxnSpPr>
          <p:nvPr/>
        </p:nvCxnSpPr>
        <p:spPr>
          <a:xfrm rot="16200000" flipH="1">
            <a:off x="1162297" y="2121172"/>
            <a:ext cx="462728" cy="70898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41">
            <a:extLst>
              <a:ext uri="{FF2B5EF4-FFF2-40B4-BE49-F238E27FC236}">
                <a16:creationId xmlns:a16="http://schemas.microsoft.com/office/drawing/2014/main" id="{25E6E434-2AAD-800B-ED6F-6EDA0E9B0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832" y="3071831"/>
            <a:ext cx="981455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시리얼 전송</a:t>
            </a:r>
          </a:p>
        </p:txBody>
      </p:sp>
      <p:sp>
        <p:nvSpPr>
          <p:cNvPr id="79" name="순서도: 판단 78">
            <a:extLst>
              <a:ext uri="{FF2B5EF4-FFF2-40B4-BE49-F238E27FC236}">
                <a16:creationId xmlns:a16="http://schemas.microsoft.com/office/drawing/2014/main" id="{30365A99-B2F6-108F-B56D-1903B59877AC}"/>
              </a:ext>
            </a:extLst>
          </p:cNvPr>
          <p:cNvSpPr/>
          <p:nvPr/>
        </p:nvSpPr>
        <p:spPr>
          <a:xfrm>
            <a:off x="1745414" y="4076421"/>
            <a:ext cx="985837" cy="246459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kern="0" dirty="0">
                <a:latin typeface="맑은 고딕" pitchFamily="50" charset="-127"/>
                <a:ea typeface="맑은 고딕" pitchFamily="50" charset="-127"/>
              </a:rPr>
              <a:t>인증 성공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7F3496F-1FBE-6473-5134-579130D9142A}"/>
              </a:ext>
            </a:extLst>
          </p:cNvPr>
          <p:cNvCxnSpPr/>
          <p:nvPr/>
        </p:nvCxnSpPr>
        <p:spPr>
          <a:xfrm rot="5400000">
            <a:off x="2108596" y="4451815"/>
            <a:ext cx="248650" cy="1095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81" name="TextBox 71">
            <a:extLst>
              <a:ext uri="{FF2B5EF4-FFF2-40B4-BE49-F238E27FC236}">
                <a16:creationId xmlns:a16="http://schemas.microsoft.com/office/drawing/2014/main" id="{CDD0A7B0-45A3-8504-7233-11ABC18B6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252" y="4308098"/>
            <a:ext cx="250921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Rectangle 41">
            <a:extLst>
              <a:ext uri="{FF2B5EF4-FFF2-40B4-BE49-F238E27FC236}">
                <a16:creationId xmlns:a16="http://schemas.microsoft.com/office/drawing/2014/main" id="{02F0F1B4-9086-CEC2-4509-587044C38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9677" y="4576688"/>
            <a:ext cx="74485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kern="0" dirty="0">
                <a:latin typeface="맑은 고딕" pitchFamily="50" charset="-127"/>
                <a:ea typeface="맑은 고딕" pitchFamily="50" charset="-127"/>
              </a:rPr>
              <a:t>경보 개시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957F659E-7801-C296-1D3E-49DCFE40F65C}"/>
              </a:ext>
            </a:extLst>
          </p:cNvPr>
          <p:cNvCxnSpPr>
            <a:cxnSpLocks/>
            <a:stCxn id="79" idx="3"/>
            <a:endCxn id="82" idx="0"/>
          </p:cNvCxnSpPr>
          <p:nvPr/>
        </p:nvCxnSpPr>
        <p:spPr>
          <a:xfrm>
            <a:off x="2731251" y="4199651"/>
            <a:ext cx="470853" cy="37703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26F056D-2433-5672-375A-F250BC0F581E}"/>
              </a:ext>
            </a:extLst>
          </p:cNvPr>
          <p:cNvCxnSpPr>
            <a:stCxn id="34" idx="1"/>
            <a:endCxn id="31" idx="1"/>
          </p:cNvCxnSpPr>
          <p:nvPr/>
        </p:nvCxnSpPr>
        <p:spPr>
          <a:xfrm rot="10800000" flipH="1">
            <a:off x="1740112" y="4686786"/>
            <a:ext cx="124698" cy="484371"/>
          </a:xfrm>
          <a:prstGeom prst="bentConnector3">
            <a:avLst>
              <a:gd name="adj1" fmla="val -1833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71">
            <a:extLst>
              <a:ext uri="{FF2B5EF4-FFF2-40B4-BE49-F238E27FC236}">
                <a16:creationId xmlns:a16="http://schemas.microsoft.com/office/drawing/2014/main" id="{67A4706E-1E85-78DC-6FAC-232BD43A4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255" y="5156898"/>
            <a:ext cx="269673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순서도: 판단 105">
            <a:extLst>
              <a:ext uri="{FF2B5EF4-FFF2-40B4-BE49-F238E27FC236}">
                <a16:creationId xmlns:a16="http://schemas.microsoft.com/office/drawing/2014/main" id="{35F2E0FA-6EF1-E915-4A0D-BB86C5561302}"/>
              </a:ext>
            </a:extLst>
          </p:cNvPr>
          <p:cNvSpPr/>
          <p:nvPr/>
        </p:nvSpPr>
        <p:spPr>
          <a:xfrm>
            <a:off x="1748152" y="3564357"/>
            <a:ext cx="985837" cy="246459"/>
          </a:xfrm>
          <a:prstGeom prst="flowChartDecision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kern="0" dirty="0">
                <a:latin typeface="맑은 고딕" pitchFamily="50" charset="-127"/>
                <a:ea typeface="맑은 고딕" pitchFamily="50" charset="-127"/>
              </a:rPr>
              <a:t>시리얼 수신</a:t>
            </a:r>
            <a:endParaRPr kumimoji="0" lang="ko-KR" altLang="en-US" sz="7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1E175F6-B96C-AABC-3FD9-BE3883A86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2382" y="3525480"/>
            <a:ext cx="269673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TextBox 71">
            <a:extLst>
              <a:ext uri="{FF2B5EF4-FFF2-40B4-BE49-F238E27FC236}">
                <a16:creationId xmlns:a16="http://schemas.microsoft.com/office/drawing/2014/main" id="{1355E37C-6DDC-62FB-FFD3-C58A4E95D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244" y="3777668"/>
            <a:ext cx="250921" cy="2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7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7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Rectangle 41">
            <a:extLst>
              <a:ext uri="{FF2B5EF4-FFF2-40B4-BE49-F238E27FC236}">
                <a16:creationId xmlns:a16="http://schemas.microsoft.com/office/drawing/2014/main" id="{21186BFE-4EC7-2A24-B5DD-73DDC416A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0220" y="2052510"/>
            <a:ext cx="99350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조이스틱 조작</a:t>
            </a:r>
          </a:p>
        </p:txBody>
      </p:sp>
      <p:sp>
        <p:nvSpPr>
          <p:cNvPr id="116" name="Rectangle 41">
            <a:extLst>
              <a:ext uri="{FF2B5EF4-FFF2-40B4-BE49-F238E27FC236}">
                <a16:creationId xmlns:a16="http://schemas.microsoft.com/office/drawing/2014/main" id="{4170197B-5B5F-C321-CA59-393844B63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19" y="2030701"/>
            <a:ext cx="993504" cy="213598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PIR </a:t>
            </a:r>
            <a:r>
              <a:rPr kumimoji="0" lang="ko-KR" altLang="en-US" sz="7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감지</a:t>
            </a:r>
          </a:p>
        </p:txBody>
      </p:sp>
      <p:cxnSp>
        <p:nvCxnSpPr>
          <p:cNvPr id="118" name="연결선: 꺾임 117">
            <a:extLst>
              <a:ext uri="{FF2B5EF4-FFF2-40B4-BE49-F238E27FC236}">
                <a16:creationId xmlns:a16="http://schemas.microsoft.com/office/drawing/2014/main" id="{6F1A6B96-5FA5-E273-094F-951F0258527A}"/>
              </a:ext>
            </a:extLst>
          </p:cNvPr>
          <p:cNvCxnSpPr>
            <a:cxnSpLocks/>
            <a:stCxn id="106" idx="3"/>
            <a:endCxn id="4" idx="3"/>
          </p:cNvCxnSpPr>
          <p:nvPr/>
        </p:nvCxnSpPr>
        <p:spPr>
          <a:xfrm flipH="1" flipV="1">
            <a:off x="2713724" y="1666305"/>
            <a:ext cx="20265" cy="2021282"/>
          </a:xfrm>
          <a:prstGeom prst="bentConnector3">
            <a:avLst>
              <a:gd name="adj1" fmla="val -112805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843989"/>
              </p:ext>
            </p:extLst>
          </p:nvPr>
        </p:nvGraphicFramePr>
        <p:xfrm>
          <a:off x="4195374" y="1459838"/>
          <a:ext cx="4415290" cy="455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i="1" dirty="0">
                          <a:solidFill>
                            <a:schemeClr val="tx1"/>
                          </a:solidFill>
                        </a:rPr>
                        <a:t>#ESP32 </a:t>
                      </a:r>
                      <a:r>
                        <a:rPr lang="ko-KR" altLang="en-US" sz="1400" i="1" dirty="0">
                          <a:solidFill>
                            <a:schemeClr val="tx1"/>
                          </a:solidFill>
                        </a:rPr>
                        <a:t>제어 시나리오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r>
                        <a:rPr lang="en-US" altLang="ko-KR" sz="1300" dirty="0"/>
                        <a:t>1) </a:t>
                      </a:r>
                      <a:r>
                        <a:rPr lang="ko-KR" altLang="en-US" sz="1300" dirty="0"/>
                        <a:t>초기 상태에서 </a:t>
                      </a:r>
                      <a:r>
                        <a:rPr lang="en-US" altLang="ko-KR" sz="1300" dirty="0"/>
                        <a:t>ESP32</a:t>
                      </a:r>
                      <a:r>
                        <a:rPr lang="ko-KR" altLang="en-US" sz="1300" dirty="0"/>
                        <a:t>는 </a:t>
                      </a:r>
                      <a:r>
                        <a:rPr lang="en-US" altLang="ko-KR" sz="1300" dirty="0"/>
                        <a:t>Deep Sleep </a:t>
                      </a:r>
                      <a:r>
                        <a:rPr lang="ko-KR" altLang="en-US" sz="1300" dirty="0"/>
                        <a:t>상태의 절전 모드에 진입 후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유지한다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2) PIR</a:t>
                      </a:r>
                      <a:r>
                        <a:rPr lang="ko-KR" altLang="en-US" sz="1300" dirty="0"/>
                        <a:t>센서로 동작을 감지하거나 내부 잠금 장치의 조이스틱을 당길 시 절전 모드에서 깨어난다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3) </a:t>
                      </a:r>
                      <a:r>
                        <a:rPr lang="ko-KR" altLang="en-US" sz="1300" dirty="0"/>
                        <a:t>깨어난 후 </a:t>
                      </a:r>
                      <a:r>
                        <a:rPr lang="en-US" altLang="ko-KR" sz="1300" dirty="0"/>
                        <a:t>Raspbery-Pi5 </a:t>
                      </a:r>
                      <a:r>
                        <a:rPr lang="ko-KR" altLang="en-US" sz="1300" dirty="0"/>
                        <a:t>로 </a:t>
                      </a:r>
                      <a:r>
                        <a:rPr lang="en-US" altLang="ko-KR" sz="1300" dirty="0"/>
                        <a:t>UART</a:t>
                      </a:r>
                      <a:r>
                        <a:rPr lang="ko-KR" altLang="en-US" sz="1300" dirty="0"/>
                        <a:t> 신호를 전송해 절전모드에서 깨어나도록 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4) </a:t>
                      </a:r>
                      <a:r>
                        <a:rPr lang="ko-KR" altLang="en-US" sz="1300" dirty="0"/>
                        <a:t>신호를 보낸 후 </a:t>
                      </a:r>
                      <a:r>
                        <a:rPr lang="en-US" altLang="ko-KR" sz="1300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sz="1300" dirty="0">
                          <a:solidFill>
                            <a:srgbClr val="FF0000"/>
                          </a:solidFill>
                        </a:rPr>
                        <a:t>초</a:t>
                      </a:r>
                      <a:r>
                        <a:rPr lang="ko-KR" altLang="en-US" sz="1300" dirty="0"/>
                        <a:t>간 응답이 없을 경우 다시 </a:t>
                      </a:r>
                      <a:r>
                        <a:rPr lang="en-US" altLang="ko-KR" sz="1300" dirty="0"/>
                        <a:t>Deep Sleep </a:t>
                      </a:r>
                      <a:r>
                        <a:rPr lang="ko-KR" altLang="en-US" sz="1300" dirty="0"/>
                        <a:t>모드에 들어간다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5) </a:t>
                      </a:r>
                      <a:r>
                        <a:rPr lang="ko-KR" altLang="en-US" sz="1300" dirty="0"/>
                        <a:t>인증에 성공했다는 응답을 받을 시 </a:t>
                      </a:r>
                      <a:r>
                        <a:rPr lang="en-US" altLang="ko-KR" sz="1300" dirty="0"/>
                        <a:t>servo</a:t>
                      </a:r>
                      <a:r>
                        <a:rPr lang="ko-KR" altLang="en-US" sz="1300" dirty="0"/>
                        <a:t> 모터를 통해 잠금을 해제한다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6) </a:t>
                      </a:r>
                      <a:r>
                        <a:rPr lang="ko-KR" altLang="en-US" sz="1300" dirty="0"/>
                        <a:t>인증에 실패했다는 응답을 받을 시 </a:t>
                      </a:r>
                      <a:r>
                        <a:rPr lang="en-US" altLang="ko-KR" sz="1300" dirty="0"/>
                        <a:t>Buzzer </a:t>
                      </a:r>
                      <a:r>
                        <a:rPr lang="ko-KR" altLang="en-US" sz="1300" dirty="0"/>
                        <a:t>를 통해 경보를 개시한다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7) </a:t>
                      </a:r>
                      <a:r>
                        <a:rPr lang="ko-KR" altLang="en-US" sz="1300" dirty="0"/>
                        <a:t>홀 센서가 자석을 감지할 경우 다시 잠금 장치를 가동시킨다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endParaRPr lang="ko-KR" altLang="en-US" sz="13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35079" y="1196752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716FAD-2125-FFAD-ED3D-BDF6FF6C64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4" name="제목 12">
            <a:extLst>
              <a:ext uri="{FF2B5EF4-FFF2-40B4-BE49-F238E27FC236}">
                <a16:creationId xmlns:a16="http://schemas.microsoft.com/office/drawing/2014/main" id="{D6DBBF0B-3687-D2AE-BCB5-E04F46170105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" name="그림 4" descr="텍스트, 인간의 얼굴, 스크린샷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25359C-213C-FC02-6009-ED370F0FD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222311"/>
            <a:ext cx="6696744" cy="2520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E0B688-0258-DFC0-2DD3-BF10D5BF7A72}"/>
              </a:ext>
            </a:extLst>
          </p:cNvPr>
          <p:cNvSpPr txBox="1"/>
          <p:nvPr/>
        </p:nvSpPr>
        <p:spPr>
          <a:xfrm>
            <a:off x="3851920" y="50851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45876"/>
              </p:ext>
            </p:extLst>
          </p:nvPr>
        </p:nvGraphicFramePr>
        <p:xfrm>
          <a:off x="232402" y="3971910"/>
          <a:ext cx="870514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Detail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1.</a:t>
                      </a:r>
                      <a:r>
                        <a:rPr lang="ko-KR" altLang="en-US" sz="1300" b="1" dirty="0"/>
                        <a:t> 얼굴 영역 </a:t>
                      </a:r>
                      <a:r>
                        <a:rPr lang="ko-KR" altLang="en-US" sz="1300" b="1" dirty="0" err="1"/>
                        <a:t>크롭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en-US" altLang="ko-KR" sz="1300" b="1" dirty="0"/>
                        <a:t>(Crop)</a:t>
                      </a:r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YOLOv5</a:t>
                      </a:r>
                      <a:r>
                        <a:rPr lang="ko-KR" altLang="en-US" sz="1300" dirty="0"/>
                        <a:t>로 검출된 얼굴 </a:t>
                      </a:r>
                      <a:r>
                        <a:rPr lang="ko-KR" altLang="en-US" sz="1300" dirty="0" err="1"/>
                        <a:t>바운딩</a:t>
                      </a:r>
                      <a:r>
                        <a:rPr lang="ko-KR" altLang="en-US" sz="1300" dirty="0"/>
                        <a:t> 박스를 기반으로 얼굴  부분추출</a:t>
                      </a:r>
                      <a:endParaRPr lang="en-US" altLang="ko-KR" sz="1300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2.</a:t>
                      </a:r>
                      <a:r>
                        <a:rPr lang="ko-KR" altLang="en-US" sz="1300" b="1" dirty="0"/>
                        <a:t> 정렬</a:t>
                      </a:r>
                      <a:endParaRPr lang="en-US" altLang="ko-KR" sz="1300" b="1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눈 좌표 등 얼굴의 </a:t>
                      </a:r>
                      <a:r>
                        <a:rPr lang="ko-KR" altLang="en-US" sz="1300" dirty="0" err="1"/>
                        <a:t>랜드마크</a:t>
                      </a:r>
                      <a:r>
                        <a:rPr lang="ko-KR" altLang="en-US" sz="1300" dirty="0"/>
                        <a:t> 정보를 기준으로 얼굴 방향을 정렬</a:t>
                      </a:r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3.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ko-KR" altLang="en-US" sz="1300" b="1" dirty="0" err="1"/>
                        <a:t>리사이징</a:t>
                      </a:r>
                      <a:r>
                        <a:rPr lang="ko-KR" altLang="en-US" sz="1300" b="1" dirty="0"/>
                        <a:t> </a:t>
                      </a:r>
                      <a:r>
                        <a:rPr lang="en-US" altLang="ko-KR" sz="1300" b="1" dirty="0"/>
                        <a:t>(Resize)</a:t>
                      </a:r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모델 입력 크기 </a:t>
                      </a:r>
                      <a:r>
                        <a:rPr lang="en-US" altLang="ko-KR" sz="1300" dirty="0"/>
                        <a:t>(112x112)</a:t>
                      </a:r>
                      <a:r>
                        <a:rPr lang="ko-KR" altLang="en-US" sz="1300" dirty="0"/>
                        <a:t>에 맞게 축소 또는 확대</a:t>
                      </a:r>
                      <a:endParaRPr lang="en-US" altLang="ko-KR" sz="1300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4.</a:t>
                      </a:r>
                      <a:r>
                        <a:rPr lang="ko-KR" altLang="en-US" sz="1300" b="1" dirty="0"/>
                        <a:t> 색상 변환</a:t>
                      </a:r>
                      <a:endParaRPr lang="en-US" altLang="ko-KR" sz="1300" b="1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BGR(</a:t>
                      </a:r>
                      <a:r>
                        <a:rPr lang="en-US" altLang="ko-KR" sz="1300" dirty="0" err="1"/>
                        <a:t>OpenCV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맞춤</a:t>
                      </a:r>
                      <a:r>
                        <a:rPr lang="en-US" altLang="ko-KR" sz="1300" dirty="0"/>
                        <a:t>)</a:t>
                      </a:r>
                      <a:r>
                        <a:rPr lang="ko-KR" altLang="en-US" sz="1300" dirty="0"/>
                        <a:t>로 변환</a:t>
                      </a:r>
                      <a:endParaRPr lang="en-US" altLang="ko-KR" sz="1300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300" b="1" dirty="0"/>
                        <a:t>5.</a:t>
                      </a:r>
                      <a:r>
                        <a:rPr lang="ko-KR" altLang="en-US" sz="1300" b="1" dirty="0"/>
                        <a:t> 정규화 </a:t>
                      </a:r>
                      <a:r>
                        <a:rPr lang="en-US" altLang="ko-KR" sz="1300" b="1" dirty="0"/>
                        <a:t>(Normalization)</a:t>
                      </a:r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/>
                        <a:t>픽셀 값을 이진화 값으로 스케일 조정</a:t>
                      </a:r>
                      <a:endParaRPr lang="en-US" altLang="ko-KR" sz="1300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/>
                        <a:t>6.</a:t>
                      </a:r>
                      <a:r>
                        <a:rPr lang="en-US" altLang="ko-KR" sz="1300" b="1" baseline="0" dirty="0"/>
                        <a:t> </a:t>
                      </a:r>
                      <a:r>
                        <a:rPr lang="ko-KR" altLang="en-US" sz="1300" b="1" dirty="0" err="1"/>
                        <a:t>백터화</a:t>
                      </a:r>
                      <a:endParaRPr lang="en-US" altLang="ko-KR" sz="1300" b="1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Face-Net</a:t>
                      </a:r>
                      <a:r>
                        <a:rPr lang="ko-KR" altLang="en-US" sz="1300" dirty="0"/>
                        <a:t>에서 </a:t>
                      </a:r>
                      <a:r>
                        <a:rPr lang="en-US" altLang="ko-KR" sz="1300" dirty="0"/>
                        <a:t>128</a:t>
                      </a:r>
                      <a:r>
                        <a:rPr lang="ko-KR" altLang="en-US" sz="1300" dirty="0"/>
                        <a:t>차원의 </a:t>
                      </a:r>
                      <a:r>
                        <a:rPr lang="ko-KR" altLang="en-US" sz="1300" dirty="0" err="1"/>
                        <a:t>백터</a:t>
                      </a:r>
                      <a:r>
                        <a:rPr lang="ko-KR" altLang="en-US" sz="1300" dirty="0"/>
                        <a:t> 값으로 변환</a:t>
                      </a:r>
                      <a:endParaRPr lang="en-US" altLang="ko-KR" sz="1300" dirty="0"/>
                    </a:p>
                  </a:txBody>
                  <a:tcPr>
                    <a:solidFill>
                      <a:srgbClr val="E6E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C898-1A01-02DF-1658-28F2A5D9D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878F73-A4C4-57F6-E328-99EC5DB2B404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3889C1-0BF0-A73B-EA27-7BFEFCC0233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5FE8F94-00C0-D98B-3613-F97B78A915EA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DBF7E125-8309-3339-3F9D-268728D58827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CFDCEBC9-7138-A810-37C8-E7605258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872BD2E5-FF99-F580-2F50-E12C00CE218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1C98AE-4716-EDA6-E55D-E85828ED9E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3" name="사각형: 둥근 모서리 26">
            <a:extLst>
              <a:ext uri="{FF2B5EF4-FFF2-40B4-BE49-F238E27FC236}">
                <a16:creationId xmlns:a16="http://schemas.microsoft.com/office/drawing/2014/main" id="{52154B4C-0A4D-C6C9-5B81-E03D275594FB}"/>
              </a:ext>
            </a:extLst>
          </p:cNvPr>
          <p:cNvSpPr/>
          <p:nvPr/>
        </p:nvSpPr>
        <p:spPr>
          <a:xfrm>
            <a:off x="710272" y="6342191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출처</a:t>
            </a:r>
            <a:r>
              <a:rPr lang="en-US" altLang="ko-KR" sz="1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altLang="ko-KR" sz="13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https://github.com/deepcam-cn/yolov5-face</a:t>
            </a:r>
            <a:endParaRPr lang="ko-KR" altLang="en-US" sz="13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0F780C-C794-DF20-8E53-A42372AC09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254"/>
          <a:stretch>
            <a:fillRect/>
          </a:stretch>
        </p:blipFill>
        <p:spPr>
          <a:xfrm>
            <a:off x="337735" y="1586798"/>
            <a:ext cx="4184347" cy="17378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BECACE-6B0C-5800-27DC-326EDDCF0A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588" y="1792226"/>
            <a:ext cx="4184347" cy="1532464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92712"/>
              </p:ext>
            </p:extLst>
          </p:nvPr>
        </p:nvGraphicFramePr>
        <p:xfrm>
          <a:off x="603350" y="3732207"/>
          <a:ext cx="812511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5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객체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추적 모델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: YOLOv5n-face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r>
                        <a:rPr lang="en-US" altLang="ko-KR" sz="1300" dirty="0"/>
                        <a:t> YOLOv5</a:t>
                      </a:r>
                      <a:r>
                        <a:rPr lang="ko-KR" altLang="en-US" sz="1300" dirty="0"/>
                        <a:t>의 경량화 버전인 </a:t>
                      </a:r>
                      <a:r>
                        <a:rPr lang="en-US" altLang="ko-KR" sz="1300" dirty="0"/>
                        <a:t>YOLOv5n(</a:t>
                      </a:r>
                      <a:r>
                        <a:rPr lang="en-US" altLang="ko-KR" sz="1300" dirty="0" err="1"/>
                        <a:t>nano</a:t>
                      </a:r>
                      <a:r>
                        <a:rPr lang="en-US" altLang="ko-KR" sz="1300" dirty="0"/>
                        <a:t>)</a:t>
                      </a:r>
                      <a:r>
                        <a:rPr lang="ko-KR" altLang="en-US" sz="1300" dirty="0"/>
                        <a:t> 모델을 기반으로 한 얼굴 특화 객체 탐지 모델로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실시간 얼굴 검출을 목적으로 최적화되어 있다</a:t>
                      </a:r>
                      <a:r>
                        <a:rPr lang="en-US" altLang="ko-KR" sz="1300" dirty="0"/>
                        <a:t>. </a:t>
                      </a:r>
                    </a:p>
                    <a:p>
                      <a:endParaRPr lang="en-US" altLang="ko-KR" sz="1300" dirty="0"/>
                    </a:p>
                    <a:p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이 모델은 일반 </a:t>
                      </a:r>
                      <a:r>
                        <a:rPr lang="en-US" altLang="ko-KR" sz="1300" dirty="0"/>
                        <a:t>YOLOv5</a:t>
                      </a:r>
                      <a:r>
                        <a:rPr lang="ko-KR" altLang="en-US" sz="1300" dirty="0"/>
                        <a:t>보다 </a:t>
                      </a:r>
                      <a:r>
                        <a:rPr lang="ko-KR" altLang="en-US" sz="1300" dirty="0" err="1"/>
                        <a:t>파라미터</a:t>
                      </a:r>
                      <a:r>
                        <a:rPr lang="ko-KR" altLang="en-US" sz="1300" dirty="0"/>
                        <a:t> 수와 </a:t>
                      </a:r>
                      <a:r>
                        <a:rPr lang="ko-KR" altLang="en-US" sz="1300" dirty="0" err="1"/>
                        <a:t>연산량이</a:t>
                      </a:r>
                      <a:r>
                        <a:rPr lang="ko-KR" altLang="en-US" sz="1300" dirty="0"/>
                        <a:t> 적어 </a:t>
                      </a:r>
                      <a:r>
                        <a:rPr lang="en-US" altLang="ko-KR" sz="1300" dirty="0"/>
                        <a:t>Raspberry Pi</a:t>
                      </a:r>
                      <a:r>
                        <a:rPr lang="ko-KR" altLang="en-US" sz="1300" dirty="0"/>
                        <a:t>와 같은 소형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디바이스에서도 빠르고 효율적인 실행이 가능하며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눈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코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입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얼굴 경계 등 얼굴 </a:t>
                      </a:r>
                      <a:r>
                        <a:rPr lang="ko-KR" altLang="en-US" sz="1300" dirty="0" err="1"/>
                        <a:t>랜드마크를</a:t>
                      </a:r>
                      <a:r>
                        <a:rPr lang="ko-KR" altLang="en-US" sz="1300" dirty="0"/>
                        <a:t> 함께 탐지할 수 있도록 학습되어 있어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얼굴 인식 및 </a:t>
                      </a:r>
                      <a:r>
                        <a:rPr lang="ko-KR" altLang="en-US" sz="1300" dirty="0" err="1"/>
                        <a:t>전처리에</a:t>
                      </a:r>
                      <a:r>
                        <a:rPr lang="ko-KR" altLang="en-US" sz="1300" dirty="0"/>
                        <a:t> 유리하다</a:t>
                      </a:r>
                      <a:r>
                        <a:rPr lang="en-US" altLang="ko-KR" sz="1300" dirty="0"/>
                        <a:t>. </a:t>
                      </a:r>
                    </a:p>
                    <a:p>
                      <a:r>
                        <a:rPr lang="en-US" altLang="ko-KR" sz="1300" dirty="0"/>
                        <a:t> </a:t>
                      </a:r>
                    </a:p>
                    <a:p>
                      <a:r>
                        <a:rPr lang="en-US" altLang="ko-KR" sz="1300" dirty="0"/>
                        <a:t> YOLOv5n-face</a:t>
                      </a:r>
                      <a:r>
                        <a:rPr lang="ko-KR" altLang="en-US" sz="1300" dirty="0"/>
                        <a:t>는 </a:t>
                      </a:r>
                      <a:r>
                        <a:rPr lang="en-US" altLang="ko-KR" sz="1300" dirty="0" err="1"/>
                        <a:t>PyTorch</a:t>
                      </a:r>
                      <a:r>
                        <a:rPr lang="en-US" altLang="ko-KR" sz="1300" dirty="0"/>
                        <a:t> </a:t>
                      </a:r>
                      <a:r>
                        <a:rPr lang="ko-KR" altLang="en-US" sz="1300" dirty="0"/>
                        <a:t>기반으로 작동하며</a:t>
                      </a:r>
                      <a:r>
                        <a:rPr lang="en-US" altLang="ko-KR" sz="1300" dirty="0"/>
                        <a:t>, One-stage Detector </a:t>
                      </a:r>
                      <a:r>
                        <a:rPr lang="ko-KR" altLang="en-US" sz="1300" dirty="0"/>
                        <a:t>구조를 채택해 빠른 처리 속도와 상대적으로 적은 전력 소모를 동시에 달성하며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본 프로젝트에서는 카메라로부터 실시간 영상 입력을 받아 얼굴 영역을 정확히 감지하는 역할로 사용된다</a:t>
                      </a:r>
                      <a:r>
                        <a:rPr lang="en-US" altLang="ko-KR" sz="1300" dirty="0"/>
                        <a:t>.</a:t>
                      </a:r>
                      <a:endParaRPr lang="ko-KR" altLang="en-US" sz="1300" dirty="0"/>
                    </a:p>
                    <a:p>
                      <a:pPr latinLnBrk="1"/>
                      <a:endParaRPr lang="ko-KR" altLang="en-US" sz="13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663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767B4-C47F-0EAD-0BA5-7F17A910C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44974A-9DC7-9525-0561-BC22CF9DEA80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23CF6F-7BE6-81CD-4FB4-BC1DCCDDCCE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4B80EEB-B69F-7D84-DFCC-683F3DA58FE3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F2C94BE4-5CF0-D31D-6033-806C891AA663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6372D245-34C8-8F09-D04C-09DFF037E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F41CEC15-2786-8722-AC67-3DFA738BCEDE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01304D-DBD2-923F-D4A8-9F7BC9A562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7" name="그래픽 6" descr="스마트폰 단색으로 채워진">
            <a:extLst>
              <a:ext uri="{FF2B5EF4-FFF2-40B4-BE49-F238E27FC236}">
                <a16:creationId xmlns:a16="http://schemas.microsoft.com/office/drawing/2014/main" id="{4081913F-BCBC-4500-82CE-F664DB0EF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4161" y="1750236"/>
            <a:ext cx="1602399" cy="1602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D329C3-EB8D-C7F8-3686-5F7A16AB5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587320" y="2322567"/>
            <a:ext cx="456080" cy="457739"/>
          </a:xfrm>
          <a:prstGeom prst="rect">
            <a:avLst/>
          </a:prstGeom>
        </p:spPr>
      </p:pic>
      <p:pic>
        <p:nvPicPr>
          <p:cNvPr id="11" name="그래픽 10" descr="닫힌 문 윤곽선">
            <a:extLst>
              <a:ext uri="{FF2B5EF4-FFF2-40B4-BE49-F238E27FC236}">
                <a16:creationId xmlns:a16="http://schemas.microsoft.com/office/drawing/2014/main" id="{DDCD29ED-C30E-B46A-3B09-47D44208BC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8800" y="1886515"/>
            <a:ext cx="1479636" cy="1479636"/>
          </a:xfrm>
          <a:prstGeom prst="rect">
            <a:avLst/>
          </a:prstGeom>
        </p:spPr>
      </p:pic>
      <p:pic>
        <p:nvPicPr>
          <p:cNvPr id="13" name="그래픽 12" descr="키 윤곽선">
            <a:extLst>
              <a:ext uri="{FF2B5EF4-FFF2-40B4-BE49-F238E27FC236}">
                <a16:creationId xmlns:a16="http://schemas.microsoft.com/office/drawing/2014/main" id="{5AD9C9BF-DD79-530B-609C-4D519B5F84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08904" y="2024655"/>
            <a:ext cx="1203355" cy="1203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A7940C-F368-32E4-3BAE-7F7C84F2B98D}"/>
              </a:ext>
            </a:extLst>
          </p:cNvPr>
          <p:cNvSpPr txBox="1"/>
          <p:nvPr/>
        </p:nvSpPr>
        <p:spPr>
          <a:xfrm>
            <a:off x="324704" y="19532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 인증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63803-839D-559A-5F38-39A81ED5705E}"/>
              </a:ext>
            </a:extLst>
          </p:cNvPr>
          <p:cNvSpPr txBox="1"/>
          <p:nvPr/>
        </p:nvSpPr>
        <p:spPr>
          <a:xfrm>
            <a:off x="3020024" y="19532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 인증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C97EC-108F-C555-EBA0-A6AB9270FFF4}"/>
              </a:ext>
            </a:extLst>
          </p:cNvPr>
          <p:cNvSpPr txBox="1"/>
          <p:nvPr/>
        </p:nvSpPr>
        <p:spPr>
          <a:xfrm>
            <a:off x="5992086" y="1953235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차 인증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903787"/>
              </p:ext>
            </p:extLst>
          </p:nvPr>
        </p:nvGraphicFramePr>
        <p:xfrm>
          <a:off x="539297" y="3861048"/>
          <a:ext cx="812511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5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Firebase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연동을 통한 인증 시스템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r>
                        <a:rPr lang="ko-KR" altLang="en-US" sz="1300" dirty="0"/>
                        <a:t> 도어락의 사용자 인증 시스템은 총 </a:t>
                      </a:r>
                      <a:r>
                        <a:rPr lang="en-US" altLang="ko-KR" sz="1300" dirty="0"/>
                        <a:t>3</a:t>
                      </a:r>
                      <a:r>
                        <a:rPr lang="ko-KR" altLang="en-US" sz="1300" dirty="0"/>
                        <a:t>단계로 구성된다</a:t>
                      </a:r>
                      <a:r>
                        <a:rPr lang="en-US" altLang="ko-KR" sz="1300" dirty="0"/>
                        <a:t>. 1</a:t>
                      </a:r>
                      <a:r>
                        <a:rPr lang="ko-KR" altLang="en-US" sz="1300" dirty="0"/>
                        <a:t>차 인증 수단은 도어락에 내장된 얼굴 </a:t>
                      </a:r>
                      <a:endParaRPr lang="en-US" altLang="ko-KR" sz="1300" dirty="0"/>
                    </a:p>
                    <a:p>
                      <a:r>
                        <a:rPr lang="ko-KR" altLang="en-US" sz="1300" dirty="0"/>
                        <a:t>인식 시스템으로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인식된 얼굴을 등록된 사용자 정보와 대조하여 잠금 해제 여부를 판단한다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 2</a:t>
                      </a:r>
                      <a:r>
                        <a:rPr lang="ko-KR" altLang="en-US" sz="1300" dirty="0"/>
                        <a:t>차 인증 수단은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dirty="0"/>
                        <a:t>에서 생성하여 </a:t>
                      </a:r>
                      <a:r>
                        <a:rPr lang="en-US" altLang="ko-KR" sz="1300" dirty="0"/>
                        <a:t>Firebase</a:t>
                      </a:r>
                      <a:r>
                        <a:rPr lang="ko-KR" altLang="en-US" sz="1300" dirty="0"/>
                        <a:t>에 저장되는 </a:t>
                      </a:r>
                      <a:r>
                        <a:rPr lang="en-US" altLang="ko-KR" sz="1300" dirty="0"/>
                        <a:t>QR </a:t>
                      </a:r>
                      <a:r>
                        <a:rPr lang="ko-KR" altLang="en-US" sz="1300" dirty="0"/>
                        <a:t>코드로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새로운 얼굴 등록 시 사용되며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얼굴 인식이 실패할 경우 잠금 해제를 위한 보조 키 역할을 한다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br>
                        <a:rPr lang="en-US" altLang="ko-KR" sz="1300" dirty="0"/>
                      </a:br>
                      <a:r>
                        <a:rPr lang="en-US" altLang="ko-KR" sz="1300" dirty="0"/>
                        <a:t> 3</a:t>
                      </a:r>
                      <a:r>
                        <a:rPr lang="ko-KR" altLang="en-US" sz="1300" dirty="0"/>
                        <a:t>차 인증 수단은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 자체 보안 시스템으로</a:t>
                      </a:r>
                      <a:r>
                        <a:rPr lang="en-US" altLang="ko-KR" sz="1300" dirty="0"/>
                        <a:t>, </a:t>
                      </a:r>
                      <a:r>
                        <a:rPr lang="ko-KR" altLang="en-US" sz="1300" dirty="0"/>
                        <a:t>관리자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에서 생성한 코드를 인증이 필요한 </a:t>
                      </a:r>
                      <a:r>
                        <a:rPr lang="en-US" altLang="ko-KR" sz="1300" dirty="0"/>
                        <a:t>app</a:t>
                      </a:r>
                      <a:r>
                        <a:rPr lang="ko-KR" altLang="en-US" sz="1300" dirty="0"/>
                        <a:t>에 입력하면 로그 확인</a:t>
                      </a:r>
                      <a:r>
                        <a:rPr lang="en-US" altLang="ko-KR" sz="1300" dirty="0"/>
                        <a:t>, QR</a:t>
                      </a:r>
                      <a:r>
                        <a:rPr lang="ko-KR" altLang="en-US" sz="1300" dirty="0"/>
                        <a:t>을 이용한 </a:t>
                      </a:r>
                      <a:r>
                        <a:rPr lang="en-US" altLang="ko-KR" sz="1300" dirty="0"/>
                        <a:t>2</a:t>
                      </a:r>
                      <a:r>
                        <a:rPr lang="ko-KR" altLang="en-US" sz="1300" dirty="0"/>
                        <a:t>차 인증 등 주요 기능을 사용할 수 있다</a:t>
                      </a:r>
                      <a:r>
                        <a:rPr lang="en-US" altLang="ko-KR" sz="1300" dirty="0"/>
                        <a:t>.</a:t>
                      </a:r>
                    </a:p>
                    <a:p>
                      <a:pPr latinLnBrk="1"/>
                      <a:endParaRPr lang="ko-KR" altLang="en-US" sz="13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" name="직선 화살표 연결선 7"/>
          <p:cNvCxnSpPr>
            <a:stCxn id="11" idx="3"/>
          </p:cNvCxnSpPr>
          <p:nvPr/>
        </p:nvCxnSpPr>
        <p:spPr>
          <a:xfrm>
            <a:off x="2668436" y="2626333"/>
            <a:ext cx="3488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3"/>
          </p:cNvCxnSpPr>
          <p:nvPr/>
        </p:nvCxnSpPr>
        <p:spPr>
          <a:xfrm>
            <a:off x="5616560" y="2551436"/>
            <a:ext cx="3247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34708" y="1281232"/>
            <a:ext cx="1512168" cy="3374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process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7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433337"/>
              </p:ext>
            </p:extLst>
          </p:nvPr>
        </p:nvGraphicFramePr>
        <p:xfrm>
          <a:off x="323528" y="1196752"/>
          <a:ext cx="8396117" cy="54662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30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5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0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17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effectLst/>
                        </a:rPr>
                        <a:t>단계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effectLst/>
                        </a:rPr>
                        <a:t>산출물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일반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응용 소프트웨어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응용 하드웨어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3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  ∙</a:t>
                      </a:r>
                      <a:r>
                        <a:rPr lang="ko-KR" altLang="en-US" sz="1000" b="1" kern="0" spc="0" dirty="0" err="1">
                          <a:effectLst/>
                        </a:rPr>
                        <a:t>모바일</a:t>
                      </a:r>
                      <a:r>
                        <a:rPr lang="ko-KR" altLang="en-US" sz="1000" b="1" kern="0" spc="0" dirty="0">
                          <a:effectLst/>
                        </a:rPr>
                        <a:t> </a:t>
                      </a:r>
                      <a:r>
                        <a:rPr lang="en-US" sz="1000" b="1" kern="0" spc="0" dirty="0">
                          <a:effectLst/>
                        </a:rPr>
                        <a:t>APP</a:t>
                      </a:r>
                    </a:p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  ∙Web </a:t>
                      </a:r>
                      <a:r>
                        <a:rPr lang="ko-KR" altLang="en-US" sz="1000" b="1" kern="0" spc="0" dirty="0">
                          <a:effectLst/>
                        </a:rPr>
                        <a:t>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  ∙</a:t>
                      </a:r>
                      <a:r>
                        <a:rPr lang="ko-KR" altLang="en-US" sz="1000" b="1" kern="0" spc="0" dirty="0" err="1">
                          <a:effectLst/>
                        </a:rPr>
                        <a:t>빅데이터</a:t>
                      </a:r>
                      <a:endParaRPr lang="ko-KR" altLang="en-US" sz="1000" b="1" kern="0" spc="0" dirty="0">
                        <a:effectLst/>
                      </a:endParaRPr>
                    </a:p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  ∙인공지능</a:t>
                      </a:r>
                    </a:p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  ∙블록체인 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  ∙</a:t>
                      </a:r>
                      <a:r>
                        <a:rPr lang="en-US" sz="1000" b="1" kern="0" spc="0" dirty="0" err="1">
                          <a:effectLst/>
                        </a:rPr>
                        <a:t>IoT</a:t>
                      </a:r>
                      <a:endParaRPr lang="en-US" sz="1000" b="1" kern="0" spc="0" dirty="0">
                        <a:effectLst/>
                      </a:endParaRPr>
                    </a:p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effectLst/>
                        </a:rPr>
                        <a:t>  ∙</a:t>
                      </a:r>
                      <a:r>
                        <a:rPr lang="ko-KR" altLang="en-US" sz="1000" b="1" kern="0" spc="0" dirty="0">
                          <a:effectLst/>
                        </a:rPr>
                        <a:t>로봇</a:t>
                      </a:r>
                    </a:p>
                    <a:p>
                      <a:pPr marL="0" marR="0" indent="-171450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  ∙</a:t>
                      </a:r>
                      <a:r>
                        <a:rPr lang="ko-KR" altLang="en-US" sz="1000" b="1" kern="0" spc="0" dirty="0" err="1">
                          <a:effectLst/>
                        </a:rPr>
                        <a:t>드론</a:t>
                      </a:r>
                      <a:r>
                        <a:rPr lang="ko-KR" altLang="en-US" sz="1000" b="1" kern="0" spc="0" dirty="0">
                          <a:effectLst/>
                        </a:rPr>
                        <a:t> 등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63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환경 분석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시장</a:t>
                      </a:r>
                      <a:r>
                        <a:rPr lang="en-US" altLang="ko-KR" sz="1000" kern="0" spc="0" dirty="0">
                          <a:effectLst/>
                        </a:rPr>
                        <a:t>/</a:t>
                      </a:r>
                      <a:r>
                        <a:rPr lang="ko-KR" altLang="en-US" sz="1000" kern="0" spc="0" dirty="0">
                          <a:effectLst/>
                        </a:rPr>
                        <a:t>기술 환경 분석서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설문조사 결과서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인터뷰 결과서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63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요구사항 분석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요구사항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1000" kern="0" spc="0" dirty="0">
                          <a:effectLst/>
                        </a:rPr>
                        <a:t>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763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아키텍처 설계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1000" kern="0" spc="0" dirty="0"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1000" kern="0" spc="0" dirty="0"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1000" kern="0" spc="0" dirty="0"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1000" kern="0" spc="0" dirty="0"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effectLst/>
                        </a:rPr>
                        <a:t>UI/UX </a:t>
                      </a:r>
                      <a:r>
                        <a:rPr lang="ko-KR" altLang="en-US" sz="1000" kern="0" spc="0" dirty="0">
                          <a:effectLst/>
                        </a:rPr>
                        <a:t>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하드웨어</a:t>
                      </a:r>
                      <a:r>
                        <a:rPr lang="en-US" altLang="ko-KR" sz="1000" kern="0" spc="0" dirty="0">
                          <a:effectLst/>
                        </a:rPr>
                        <a:t>/</a:t>
                      </a:r>
                      <a:r>
                        <a:rPr lang="ko-KR" altLang="en-US" sz="1000" kern="0" spc="0" dirty="0">
                          <a:effectLst/>
                        </a:rPr>
                        <a:t>센서 구성도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7632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기능 설계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메뉴 구성도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화면 설계서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1000" kern="0" spc="0" dirty="0">
                          <a:effectLst/>
                        </a:rPr>
                        <a:t> 관계도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기능 처리도</a:t>
                      </a:r>
                      <a:r>
                        <a:rPr lang="en-US" altLang="ko-KR" sz="1000" kern="0" spc="0" dirty="0"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effectLst/>
                        </a:rPr>
                        <a:t>기능 흐름도</a:t>
                      </a:r>
                      <a:r>
                        <a:rPr lang="en-US" altLang="ko-KR" sz="1000" kern="0" spc="0" dirty="0"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1000" kern="0" spc="0" dirty="0">
                          <a:effectLst/>
                        </a:rPr>
                        <a:t>/</a:t>
                      </a:r>
                      <a:r>
                        <a:rPr lang="ko-KR" altLang="en-US" sz="1000" kern="0" spc="0" dirty="0">
                          <a:effectLst/>
                        </a:rPr>
                        <a:t>설명서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데이터 수집처리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하드웨어 설계도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763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개발 </a:t>
                      </a:r>
                      <a:r>
                        <a:rPr lang="en-US" altLang="ko-KR" sz="1000" b="1" kern="0" spc="0" dirty="0">
                          <a:effectLst/>
                        </a:rPr>
                        <a:t>/ </a:t>
                      </a:r>
                      <a:r>
                        <a:rPr lang="ko-KR" altLang="en-US" sz="1000" b="1" kern="0" spc="0" dirty="0">
                          <a:effectLst/>
                        </a:rPr>
                        <a:t>구현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프로그램 목록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테이블 정의서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76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핵심 소스코드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996147" y="816422"/>
            <a:ext cx="20653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88C9C-E99B-9A7D-A7C8-08A5313761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9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8D3D-7F39-F9DC-2AD9-F04BF8B7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8CEA8D-70D0-BE46-6190-74F11BA2EA65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7F3F8C4-28A5-F688-F5FB-A109B757579D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64028A4-93CA-795C-BDCB-813043189309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EB6939F7-26C1-573E-AE35-CCE2B172130F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4715D04-7B30-D8C1-B5E3-13DA691E3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FE522ED6-2E8C-D602-BD8C-8BBCD16F6BF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9D1A76-1474-FA7F-B3E1-7123C41AE0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12" name="그림 11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A28AA8-3285-6D3A-278C-E1A17BE0D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1" y="2233222"/>
            <a:ext cx="5112418" cy="3384376"/>
          </a:xfrm>
          <a:prstGeom prst="rect">
            <a:avLst/>
          </a:prstGeom>
        </p:spPr>
      </p:pic>
      <p:pic>
        <p:nvPicPr>
          <p:cNvPr id="20" name="그림 19" descr="디자인, 스크린샷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83082A-71EA-5A13-1A1F-B6053E4E9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59" y="2162120"/>
            <a:ext cx="3332623" cy="3599494"/>
          </a:xfrm>
          <a:prstGeom prst="rect">
            <a:avLst/>
          </a:prstGeom>
        </p:spPr>
      </p:pic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C715074-1C03-FBEB-8014-4CBA00EBE5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355109"/>
              </p:ext>
            </p:extLst>
          </p:nvPr>
        </p:nvGraphicFramePr>
        <p:xfrm>
          <a:off x="587221" y="1717611"/>
          <a:ext cx="4127258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626195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하드웨어 구성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61793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845358C-47DE-7ED5-15E4-6D4A66B8B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330132"/>
              </p:ext>
            </p:extLst>
          </p:nvPr>
        </p:nvGraphicFramePr>
        <p:xfrm>
          <a:off x="4809741" y="1709186"/>
          <a:ext cx="4127258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626195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외부 케이스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361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10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426456"/>
              </p:ext>
            </p:extLst>
          </p:nvPr>
        </p:nvGraphicFramePr>
        <p:xfrm>
          <a:off x="298210" y="1628800"/>
          <a:ext cx="8547580" cy="4716074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6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LOG-01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출입 로그 기록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사용자 앱에서 출입 로그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REG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REG-01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사용자 얼굴 저장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CTL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CTL-01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잠금장치 개폐 제어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809750"/>
                  </a:ext>
                </a:extLst>
              </a:tr>
              <a:tr h="433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ALR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ALR-01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미등록자 감지 및 푸시 알림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39520"/>
                  </a:ext>
                </a:extLst>
              </a:tr>
              <a:tr h="433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PWR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PWR-01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전원 상태 확인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555178"/>
                  </a:ext>
                </a:extLst>
              </a:tr>
              <a:tr h="4336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USR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USR-01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사용자 정보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278566"/>
                  </a:ext>
                </a:extLst>
              </a:tr>
              <a:tr h="43366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UUID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UUID-01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얼굴등록용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생성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5582818"/>
                  </a:ext>
                </a:extLst>
              </a:tr>
              <a:tr h="43366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출입용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생성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5863226"/>
                  </a:ext>
                </a:extLst>
              </a:tr>
              <a:tr h="433662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앱 보안키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27339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0A0C524-B087-4D8C-D006-DCF244C9EC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AC59A-86BF-37C3-CA24-78B1C50D8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874CBB9-F6CA-44F2-5344-11F0CBAF1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298676"/>
              </p:ext>
            </p:extLst>
          </p:nvPr>
        </p:nvGraphicFramePr>
        <p:xfrm>
          <a:off x="595688" y="1602702"/>
          <a:ext cx="7952623" cy="1380145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User_ID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76946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timestamp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회원등록 시간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err="1"/>
                        <a:t>image_path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이미지 저장경로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156779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embedding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float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임베딩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데이터 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80975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1FCB45E-9D69-9DF6-E3EC-DD453DDCFE3B}"/>
              </a:ext>
            </a:extLst>
          </p:cNvPr>
          <p:cNvSpPr txBox="1"/>
          <p:nvPr/>
        </p:nvSpPr>
        <p:spPr>
          <a:xfrm>
            <a:off x="589147" y="1214786"/>
            <a:ext cx="1413207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Table&lt;users&gt;</a:t>
            </a:r>
            <a:endParaRPr lang="ko-KR" altLang="en-US" sz="1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1DF79-0B1A-D638-AD77-CEE20C7B07DF}"/>
              </a:ext>
            </a:extLst>
          </p:cNvPr>
          <p:cNvSpPr txBox="1"/>
          <p:nvPr/>
        </p:nvSpPr>
        <p:spPr>
          <a:xfrm>
            <a:off x="579657" y="3288288"/>
            <a:ext cx="133991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Table&lt;scan&gt;</a:t>
            </a:r>
            <a:endParaRPr lang="ko-KR" altLang="en-US" sz="15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1127E9B-6CBF-3DBE-99C7-FA99DD26C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49712"/>
              </p:ext>
            </p:extLst>
          </p:nvPr>
        </p:nvGraphicFramePr>
        <p:xfrm>
          <a:off x="614571" y="5733256"/>
          <a:ext cx="7952623" cy="828087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err="1"/>
                        <a:t>Log_ID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timestamp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출입 시각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90B2B27-5D68-5C61-0A7B-5D8D7E4E3B70}"/>
              </a:ext>
            </a:extLst>
          </p:cNvPr>
          <p:cNvSpPr txBox="1"/>
          <p:nvPr/>
        </p:nvSpPr>
        <p:spPr>
          <a:xfrm>
            <a:off x="614571" y="5372338"/>
            <a:ext cx="1362361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Table&lt;Logs&gt;</a:t>
            </a:r>
            <a:endParaRPr lang="ko-KR" altLang="en-US" sz="1500" b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A289E56F-50F2-4C9B-1130-230ED293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200332"/>
              </p:ext>
            </p:extLst>
          </p:nvPr>
        </p:nvGraphicFramePr>
        <p:xfrm>
          <a:off x="603350" y="3645024"/>
          <a:ext cx="7952623" cy="1380145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Scan_ID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76946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timestamp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출입시도 시간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err="1"/>
                        <a:t>image_path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이미지 저장경로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156779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embedding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임베딩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데이터 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809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4F24-DFC1-46E6-B65A-2266503C8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2346EE-FF4C-FC80-EE83-2748036F3BBE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B777EC5-6075-62F1-3D8A-6C13024965C7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6351936-6751-0A65-BE8B-8071DE8A3B1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6A9FA141-FD76-431B-B8ED-0768E244D446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48FE3B09-4674-1BF2-252A-00FAB129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7B62AC1E-3EAD-B9AB-6A94-C2E2CEACDA3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9790C0-55B1-0DFB-DD55-02BC78A74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907CD8-9431-3F9E-FE39-B68912596F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40543A3-E5C4-2DA9-3A3A-D1732D2A8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650758"/>
              </p:ext>
            </p:extLst>
          </p:nvPr>
        </p:nvGraphicFramePr>
        <p:xfrm>
          <a:off x="643047" y="1650622"/>
          <a:ext cx="7952623" cy="1380145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QR_ID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23387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앱에서 생성한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created_at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 시간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status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bool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인증여부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69305C0-214D-E72B-2606-AD27AA45C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596330"/>
              </p:ext>
            </p:extLst>
          </p:nvPr>
        </p:nvGraphicFramePr>
        <p:xfrm>
          <a:off x="595688" y="4005064"/>
          <a:ext cx="7952623" cy="1380145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QRgate_ID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336177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앱에서 생성한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created_at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UUID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 시간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status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bool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인증여부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1FCB45E-9D69-9DF6-E3EC-DD453DDCFE3B}"/>
              </a:ext>
            </a:extLst>
          </p:cNvPr>
          <p:cNvSpPr txBox="1"/>
          <p:nvPr/>
        </p:nvSpPr>
        <p:spPr>
          <a:xfrm>
            <a:off x="626320" y="1286326"/>
            <a:ext cx="1694182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500" b="1" dirty="0"/>
              <a:t>Table&lt;qr_auth&gt; </a:t>
            </a:r>
            <a:endParaRPr lang="ko-KR" altLang="en-US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FCB45E-9D69-9DF6-E3EC-DD453DDCFE3B}"/>
              </a:ext>
            </a:extLst>
          </p:cNvPr>
          <p:cNvSpPr txBox="1"/>
          <p:nvPr/>
        </p:nvSpPr>
        <p:spPr>
          <a:xfrm>
            <a:off x="579657" y="3645024"/>
            <a:ext cx="1820995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Table&lt; qr_gate &gt; 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422026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A2CE0-0164-C7D3-F6D0-F6EA66CB0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BDB39E-4929-E99B-6C59-F9167035651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0C7267C-838A-217A-79D9-6A4BDA9D9746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82F77DD-5F24-817D-344F-520FF842645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>
            <a:extLst>
              <a:ext uri="{FF2B5EF4-FFF2-40B4-BE49-F238E27FC236}">
                <a16:creationId xmlns:a16="http://schemas.microsoft.com/office/drawing/2014/main" id="{6A72753F-5A54-2534-5051-D3B374893413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68C6DF7-74A8-F4FD-29EC-FFB54610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>
            <a:extLst>
              <a:ext uri="{FF2B5EF4-FFF2-40B4-BE49-F238E27FC236}">
                <a16:creationId xmlns:a16="http://schemas.microsoft.com/office/drawing/2014/main" id="{456E6447-E8A3-3F1F-C4FE-5C4247B60AAB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B6BE996-7E92-BBE3-243B-FAE738C40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7B6028-4B0E-16A7-8739-646E9EEEA1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EDD64D7-A01D-068B-8641-5DE21B773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759576"/>
              </p:ext>
            </p:extLst>
          </p:nvPr>
        </p:nvGraphicFramePr>
        <p:xfrm>
          <a:off x="595688" y="4286322"/>
          <a:ext cx="7952623" cy="828087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FCM_ID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303423"/>
                  </a:ext>
                </a:extLst>
              </a:tr>
              <a:tr h="5976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token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기기 고유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FCM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토큰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6F9E18D-47B7-59A3-70D4-C3AD0E16D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299117"/>
              </p:ext>
            </p:extLst>
          </p:nvPr>
        </p:nvGraphicFramePr>
        <p:xfrm>
          <a:off x="579657" y="2060848"/>
          <a:ext cx="7952623" cy="1104116"/>
        </p:xfrm>
        <a:graphic>
          <a:graphicData uri="http://schemas.openxmlformats.org/drawingml/2006/table">
            <a:tbl>
              <a:tblPr/>
              <a:tblGrid>
                <a:gridCol w="1315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68286986"/>
                    </a:ext>
                  </a:extLst>
                </a:gridCol>
                <a:gridCol w="4928287">
                  <a:extLst>
                    <a:ext uri="{9D8B030D-6E8A-4147-A177-3AD203B41FA5}">
                      <a16:colId xmlns:a16="http://schemas.microsoft.com/office/drawing/2014/main" val="791295420"/>
                    </a:ext>
                  </a:extLst>
                </a:gridCol>
              </a:tblGrid>
              <a:tr h="2757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필드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Type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설명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err="1"/>
                        <a:t>Auth_ID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필수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고유 식별자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344946"/>
                  </a:ext>
                </a:extLst>
              </a:tr>
              <a:tr h="2757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code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앱에서 생성한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UUID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0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 err="1"/>
                        <a:t>created_at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time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UUID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생성 시간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FCB45E-9D69-9DF6-E3EC-DD453DDCFE3B}"/>
              </a:ext>
            </a:extLst>
          </p:cNvPr>
          <p:cNvSpPr txBox="1"/>
          <p:nvPr/>
        </p:nvSpPr>
        <p:spPr>
          <a:xfrm>
            <a:off x="603350" y="3783870"/>
            <a:ext cx="1976119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Table&lt;</a:t>
            </a:r>
            <a:r>
              <a:rPr lang="en-US" altLang="ko-KR" sz="1500" b="1" dirty="0" err="1"/>
              <a:t>fcm_tokens</a:t>
            </a:r>
            <a:r>
              <a:rPr lang="en-US" altLang="ko-KR" sz="1500" b="1" dirty="0"/>
              <a:t>&gt; </a:t>
            </a:r>
            <a:endParaRPr lang="ko-KR" altLang="en-US" sz="1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CB45E-9D69-9DF6-E3EC-DD453DDCFE3B}"/>
              </a:ext>
            </a:extLst>
          </p:cNvPr>
          <p:cNvSpPr txBox="1"/>
          <p:nvPr/>
        </p:nvSpPr>
        <p:spPr>
          <a:xfrm>
            <a:off x="578169" y="1628800"/>
            <a:ext cx="1969947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Table&lt;</a:t>
            </a:r>
            <a:r>
              <a:rPr lang="en-US" altLang="ko-KR" sz="1500" b="1" dirty="0" err="1"/>
              <a:t>auth_codes</a:t>
            </a:r>
            <a:r>
              <a:rPr lang="en-US" altLang="ko-KR" sz="1500" b="1" dirty="0"/>
              <a:t>&gt; 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432670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68FF1F-A70C-4952-355C-36F416913C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0139AA-0D47-05D4-535E-B6742FFAB932}"/>
              </a:ext>
            </a:extLst>
          </p:cNvPr>
          <p:cNvSpPr txBox="1"/>
          <p:nvPr/>
        </p:nvSpPr>
        <p:spPr>
          <a:xfrm>
            <a:off x="7182333" y="1104569"/>
            <a:ext cx="178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# </a:t>
            </a:r>
            <a:r>
              <a:rPr lang="en-US" altLang="ko-KR" dirty="0"/>
              <a:t>Raspbery-Pi5</a:t>
            </a:r>
            <a:endParaRPr lang="ko-KR" altLang="en-US" i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788299-872A-A55B-11AF-80D5C8766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17" y="1494076"/>
            <a:ext cx="4463192" cy="47432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73DDE1-D075-2017-1F76-3F59FA537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393" y="1514251"/>
            <a:ext cx="4224352" cy="472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E2013-BD92-5F2B-9399-C87559D31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E159F1-E699-43AF-8B05-904FFA43FADC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89A78C1-0956-2119-3A3F-A6C2DB16EDB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380525-56FD-AA0B-C770-5FD3E3BCB7C8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58C2ACC6-A3B4-D5D5-A61A-512809D4ABC0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6EDD4A9-8AC3-6DA9-610D-41FDBDF7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CDA37B1-D0B1-92DD-DA21-CD7DFF0BAE97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3E3079-B0FA-B1A7-36FE-173BA4625CC3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739780-9FA9-4F08-1ECB-15F1ED84E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9CF91B-EB45-3717-FA22-C4D26BDC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473901"/>
            <a:ext cx="3341633" cy="47528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4EE6D6-2AD5-E4A9-319A-191DE905B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039" y="1473902"/>
            <a:ext cx="3970385" cy="474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41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176C8-6C78-C276-AA83-85BEA7EBD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82C43B-F729-5E8C-9417-7DA37D7AED2F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3A67922-F6F2-B7F3-D6CE-BB41F0A71A6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2E378C6-3F54-1CA7-B064-F2F585EFE074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83E67B2E-5D78-9C2B-F165-D2578A9B5FB2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4C5750FC-0535-47C8-4BF7-84D2AF4D6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4E26C024-45BB-9B79-2712-8DB11BFF24B4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59315A-57F3-B24F-BFF0-9C567400C53E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5F3EC6-6632-53A6-93C6-DF4F9ED879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FA3C27-16E7-57E8-28A1-817E9C13B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76" y="1464388"/>
            <a:ext cx="4415158" cy="47634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8D098E-2A96-CD39-E4C7-9A7E632A3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614" y="1464388"/>
            <a:ext cx="4415158" cy="47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69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4E38B-11A9-3491-82E9-ED49DFFC9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6094C8-7F40-3777-FDAC-600ECB27EF4D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C2A176E-94BA-A090-3160-005275BEBCC1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94421C1-C7EB-CFC0-94E6-5FF538090A2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E502E187-4F81-9A54-3E20-A892CC77884B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B354DF45-AD00-6038-9BF1-4266708AF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CC38959-187E-CC24-7081-0E6578B94EEC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BE3B40-D852-C10A-4B05-0BD1BA0FB218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39DE2D-C2AB-51A0-377F-5D9775FF5E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1B2D82-ACFE-8A83-E75E-DAD535360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405" y="1473901"/>
            <a:ext cx="4424490" cy="476341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06D98A3-8043-512A-5F6D-C31B12C81655}"/>
              </a:ext>
            </a:extLst>
          </p:cNvPr>
          <p:cNvGrpSpPr/>
          <p:nvPr/>
        </p:nvGrpSpPr>
        <p:grpSpPr>
          <a:xfrm>
            <a:off x="219958" y="1653923"/>
            <a:ext cx="4496058" cy="4223349"/>
            <a:chOff x="243441" y="1473902"/>
            <a:chExt cx="4999646" cy="422334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9592FBD-FE97-1950-F116-FB9F0FA7B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36281"/>
            <a:stretch>
              <a:fillRect/>
            </a:stretch>
          </p:blipFill>
          <p:spPr>
            <a:xfrm>
              <a:off x="257548" y="1473902"/>
              <a:ext cx="4985539" cy="30352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1EBFE0-F77B-5BBA-971D-609D9CF3B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75057"/>
            <a:stretch>
              <a:fillRect/>
            </a:stretch>
          </p:blipFill>
          <p:spPr>
            <a:xfrm>
              <a:off x="243441" y="4509120"/>
              <a:ext cx="4985539" cy="1188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4842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45A0D-9848-E9F7-14A7-CD965FC24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06A41-C799-1068-3352-7DEDA2636C3B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2632C57-EC51-9C42-6622-EAD1F6408A63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AE7BB93-3AE9-53DB-4A37-4ED471F44079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E8DDE8F1-5AFA-CFCE-18BB-A26A47E6FC6C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75E95CB-F294-57E5-A753-DCFA44AFC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CFE1CF20-956A-CF5F-BA87-6C5F69E84030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DB1287-3824-91CD-E6F6-ED5797EC7B2C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CCE6C6-D355-2A52-7FDB-FB53F2462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95E569-5E6F-0584-3010-DA2C82C65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5" y="1454225"/>
            <a:ext cx="3882829" cy="47634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DC4B0C0-AC59-422C-0A17-04EF1AA27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063" y="1473901"/>
            <a:ext cx="4976842" cy="47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50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b="1" kern="0" dirty="0">
                <a:solidFill>
                  <a:schemeClr val="bg1"/>
                </a:solidFill>
              </a:rPr>
              <a:t>시장</a:t>
            </a:r>
            <a:r>
              <a:rPr lang="en-US" altLang="ko-KR" b="1" kern="0" dirty="0">
                <a:solidFill>
                  <a:schemeClr val="bg1"/>
                </a:solidFill>
              </a:rPr>
              <a:t>/</a:t>
            </a:r>
            <a:r>
              <a:rPr lang="ko-KR" altLang="en-US" b="1" kern="0" dirty="0">
                <a:solidFill>
                  <a:schemeClr val="bg1"/>
                </a:solidFill>
              </a:rPr>
              <a:t>기술 환경 분석서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D9BD14-5E4D-57FD-89CE-3B280C6F5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FCF1D48D-489C-F301-76BC-A247356E8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980" y="1268760"/>
            <a:ext cx="5400040" cy="2837053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901065"/>
              </p:ext>
            </p:extLst>
          </p:nvPr>
        </p:nvGraphicFramePr>
        <p:xfrm>
          <a:off x="416879" y="4221088"/>
          <a:ext cx="8154216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 </a:t>
                      </a:r>
                      <a:r>
                        <a:rPr lang="ko-KR" altLang="en-US" sz="1800" b="1" dirty="0"/>
                        <a:t>가</a:t>
                      </a:r>
                      <a:r>
                        <a:rPr lang="en-US" altLang="ko-KR" sz="1800" b="1" dirty="0"/>
                        <a:t>. </a:t>
                      </a:r>
                      <a:r>
                        <a:rPr lang="ko-KR" altLang="en-US" sz="1800" b="1" dirty="0"/>
                        <a:t>범죄의 증가와 검거율 감소 </a:t>
                      </a:r>
                      <a:endParaRPr lang="en-US" altLang="ko-KR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R" sz="500" dirty="0"/>
                    </a:p>
                    <a:p>
                      <a:r>
                        <a:rPr lang="en-US" altLang="ko-KR" sz="1800" dirty="0"/>
                        <a:t> </a:t>
                      </a:r>
                      <a:r>
                        <a:rPr lang="ko-KR" altLang="en-US" sz="1500" dirty="0"/>
                        <a:t>최근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인 가구의 증가에 따른 주택보안의 중요성이 주목 받고 있다</a:t>
                      </a:r>
                      <a:r>
                        <a:rPr lang="en-US" altLang="ko-KR" sz="1500" dirty="0"/>
                        <a:t>. </a:t>
                      </a:r>
                      <a:r>
                        <a:rPr lang="ko-KR" altLang="en-US" sz="1500" dirty="0"/>
                        <a:t>행정 </a:t>
                      </a:r>
                      <a:r>
                        <a:rPr lang="ko-KR" altLang="en-US" sz="1500" dirty="0" err="1"/>
                        <a:t>안전부에서</a:t>
                      </a:r>
                      <a:r>
                        <a:rPr lang="ko-KR" altLang="en-US" sz="1500" dirty="0"/>
                        <a:t> 실시한</a:t>
                      </a:r>
                      <a:r>
                        <a:rPr lang="en-US" altLang="ko-KR" sz="1500" dirty="0"/>
                        <a:t> 2024</a:t>
                      </a:r>
                      <a:r>
                        <a:rPr lang="ko-KR" altLang="en-US" sz="1500" dirty="0"/>
                        <a:t>년 통계조사에</a:t>
                      </a: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따르면 </a:t>
                      </a:r>
                      <a:r>
                        <a:rPr lang="ko-KR" altLang="en-US" sz="1500" dirty="0" err="1"/>
                        <a:t>스토킹</a:t>
                      </a:r>
                      <a:r>
                        <a:rPr lang="ko-KR" altLang="en-US" sz="1500" dirty="0"/>
                        <a:t> 및 주거침입 범죄가 증가해오고 있는 추세이다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r>
                        <a:rPr lang="ko-KR" altLang="en-US" sz="1500" dirty="0"/>
                        <a:t>해당 추세에 따라 </a:t>
                      </a:r>
                      <a:r>
                        <a:rPr lang="ko-KR" altLang="en-US" sz="1500" dirty="0" err="1"/>
                        <a:t>범죄율은</a:t>
                      </a:r>
                      <a:r>
                        <a:rPr lang="ko-KR" altLang="en-US" sz="1500" dirty="0"/>
                        <a:t> 증가하는 반면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 err="1"/>
                        <a:t>검거율은</a:t>
                      </a:r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5000</a:t>
                      </a:r>
                      <a:r>
                        <a:rPr lang="ko-KR" altLang="en-US" sz="1500" dirty="0"/>
                        <a:t>명 가까이 낮아지는 추세이다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endParaRPr lang="en-US" altLang="ko-KR" sz="500" dirty="0"/>
                    </a:p>
                    <a:p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이와 같은 현상이 나타나는 이유는 대법원의 법률 수정과 더불어 피해자가 용의자를 알아도  직접적인 법적 증거가 부족하여 검거에 난항을 겪고 있기 때문이다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FB867-A265-3237-E0D0-E2F0D4421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C83D13-FA71-CE86-67A8-622115F4BC7E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1B1B945-21B4-EBE8-F0E9-64A61459CCA8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6A6D865-BA18-95DC-45E0-E3586AE941DF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430DE1B5-D781-2D34-4400-466914D03043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37393C8A-81A9-8326-2823-5917F57CC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2D2AB33E-EC3E-4116-4BDB-B2E66375CC0F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58464B-66B4-2E0D-E04B-C2308BEC25A5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F0452F-443C-7F71-797F-0202B0472E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4D9599-2582-5174-B71D-8AE7A7FD8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9" y="1462248"/>
            <a:ext cx="3732911" cy="47750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9D5DE8-6AF8-0284-8C55-79F21DDDB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297" y="1473901"/>
            <a:ext cx="4248472" cy="472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73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CA80F-7F93-1C2F-2E61-DE02A34B6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40883D-D97B-3760-6F3F-767249553078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9CF35E4-F8F9-E384-0618-18479EB3BBCB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0F92D70-FDC3-B794-8A6F-E98C649D68B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7F2BFA6F-5B8A-8713-4B85-9068139FEC3F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E57D55F5-B313-E3C1-7A86-5E88A312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86270BF-9277-028B-B64E-640E550928F8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30CB2A-BAD5-29E4-C091-B0795C6479E8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A3A479-96E9-3457-4D86-70B85CF495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732543-47A5-8181-A267-9B2DFB826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496619"/>
            <a:ext cx="3745733" cy="47406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D5CC83-C348-D6FE-755F-4933A2A6A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496618"/>
            <a:ext cx="4890348" cy="473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45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6F42B-86F2-0120-04AE-A744F2037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2A9381-F0C9-FAFB-C59E-450AE700E1E7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38D175-D51D-A195-EE34-59B67102BBEB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4B51741-5205-3173-F6FA-C633E471994C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2A2C50DF-544E-9C5E-9EA6-9B18BA8829FC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32B3FB79-63B0-9F59-5FEB-F7AD505E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9AE4B769-67BC-C505-7987-CFAD9AFD502F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A8E36C-4261-A0F0-FD83-E5DFAA154FB8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AE4044-C243-E52A-CEF3-7B8B267E30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09F710-265A-744C-620F-A78916DA9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25" y="1473901"/>
            <a:ext cx="4625607" cy="47634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617093-D474-0FEE-848C-830B1A98F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1473901"/>
            <a:ext cx="4114510" cy="47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88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2B6D3-A6B2-A619-DCA4-3E0FBDF71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AFBEFD-420B-6900-B948-FBCF1991446E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03D818A-2BF4-EF92-03A3-A6B6FF682114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D8204B0-DE03-E90A-FE49-2CBCD140D39A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540954AE-4D15-C7E1-1CAC-BA1247ECD4E2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359F984-5782-31D7-ED8F-6B6FB8CE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83391A0-C7B1-D312-855A-8E7355BF6B8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542763-DDC2-4D50-DB0F-65E633C5B153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298B5B-3E0D-E0A1-A08B-ED422009A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5014BD-CFBE-3569-C635-F8666655F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532414"/>
            <a:ext cx="4392488" cy="47048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CC0895-0246-AEEB-3F80-9C08B8100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73900"/>
            <a:ext cx="4392488" cy="47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03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539B4-F6A1-F3D0-4A31-BAFE67DE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108A8A-17B5-3F25-60F8-9F53683E346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5015808-A05F-7C68-B780-43D655F456B2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5665EFA-B0BC-287D-717C-CF13F2879FC9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E612D9B1-FA31-A56B-7227-72C844EC9A6D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76DBB95-6D95-B4F0-EC61-55C17748B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58689ED0-378E-985C-574D-ACE972B50CEA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D3FDE0-C00D-033F-38A6-12401F5F0093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6A2F93-AC12-648B-41DB-BB407AD7A0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9DA1426-E0D1-AABF-1036-95CC68F4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978" y="1492158"/>
            <a:ext cx="5228044" cy="472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43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A152C-BC9D-B8A6-E15F-833DA8BE1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A23ACB-5E28-F2C7-5867-58DE99360ADE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AF82FEF-B35B-2095-6F87-B460387A780C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363FA7-9A8C-1BB8-BD8D-794EA8E43659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8D1B00B5-EF6B-DDBB-3560-AC270CD38F51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04B058B-AC47-32F9-3DBC-95237A95D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8BEE433E-0C89-76B4-9F15-A427621D7570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291A4D-58EE-1AD0-3EB1-315D48E25445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19C41C-5B61-E9DA-0B49-8828D19A8A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C7C48F-F283-7575-A172-AB4D0EB1F536}"/>
              </a:ext>
            </a:extLst>
          </p:cNvPr>
          <p:cNvSpPr txBox="1"/>
          <p:nvPr/>
        </p:nvSpPr>
        <p:spPr>
          <a:xfrm>
            <a:off x="7915290" y="109914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#ESP-32</a:t>
            </a:r>
            <a:endParaRPr lang="ko-KR" altLang="en-US" i="1" dirty="0"/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E3933C-BFD7-1A23-2B08-863BEBA4D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3"/>
            <a:ext cx="4799015" cy="4584134"/>
          </a:xfrm>
          <a:prstGeom prst="rect">
            <a:avLst/>
          </a:prstGeom>
        </p:spPr>
      </p:pic>
      <p:pic>
        <p:nvPicPr>
          <p:cNvPr id="6" name="그림 5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4A958B-C769-70FE-7263-400184D0A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50" y="1556792"/>
            <a:ext cx="4061463" cy="46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55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9E0C1-DAE3-D4EE-8430-540FFC496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285E76-7558-5B27-D20A-C4FD02B6A5B0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B30E478-51A6-E425-918B-7E91341A569A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EB58C2-7B95-1771-C52E-7F0A3F92B564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BAEBF6A2-B61D-8BD3-DF02-678681FD13BC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B39EE58-46B6-066B-F0BF-E6FB7140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6AC559A8-8DA7-2A17-DE03-B15C7966770D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EFE919-F65D-2F4B-E051-761D78E1C4C5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7D11AC-1BEB-9A1A-EC3A-B342C744F3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77FE05-CB30-4A4B-A950-EBAF1B830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6" y="1563672"/>
            <a:ext cx="7544853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5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9E801-3688-C1A1-825A-AFB39E177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239703E-974D-B78B-7C93-CE845C880917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0196CA8-9CEB-4F2F-5727-34DBD60622F8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26EBD8C-4B6A-AECB-9EC3-6DC984723A3D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F9F98A65-0308-4E67-C57F-B4F57C09F77B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39CDAADB-BAAC-D016-2F81-BC979E90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E6C1818E-78D6-278A-C3C0-269B2267D20D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14E7F0-A074-5727-45B7-8A50FD574338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148639-2673-A72C-4F02-4C93AD6B43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AFB58D-0B3F-9AD6-E9CD-C93259BD5A32}"/>
              </a:ext>
            </a:extLst>
          </p:cNvPr>
          <p:cNvSpPr txBox="1"/>
          <p:nvPr/>
        </p:nvSpPr>
        <p:spPr>
          <a:xfrm>
            <a:off x="7105524" y="1099142"/>
            <a:ext cx="190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#Android Studio</a:t>
            </a:r>
            <a:endParaRPr lang="ko-KR" altLang="en-US" i="1" dirty="0"/>
          </a:p>
        </p:txBody>
      </p:sp>
      <p:pic>
        <p:nvPicPr>
          <p:cNvPr id="4" name="그림 3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9A464C-6DB2-04C7-E88C-694A8EC0B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18" y="1473901"/>
            <a:ext cx="6853674" cy="47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5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9851E-4D53-C146-3373-31FE84E21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3D100A-23A3-5472-C9B4-2F6884429C4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8C3B93F-5C8B-08E4-969E-68964E7F95C4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646FC2E-7FBE-33D9-E209-C5BB23B8F60B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A3CE4773-792C-93D8-2865-9B20CE46C6C6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82AF8A4-2030-51E2-58CF-2B0745D7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A62C4B0C-57C8-F7A9-A980-07BC915AD3D0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1CAEE2-93E3-305C-4627-EF56D3269716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084284-B7AE-86CF-D480-295AC3F53B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B340BD-0AB9-743A-6722-19D440ED9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14" y="1464996"/>
            <a:ext cx="6622171" cy="476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13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2639B-5693-9664-EF7A-9E74F4DEE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E847188-AE2D-AAFA-D7C1-8CFB42A7A4F1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88478F1-E8AA-2829-D868-DB570EF0DC01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BAAA750-60CC-BB82-A436-ADF787FD34C5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4B228C59-A83E-FF60-2167-A135FF23935E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98B872F-B2CC-89AD-F037-008BA33F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1E446EB8-6F9C-330A-E243-8692F2812EBD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07FD95-F789-4B31-9DBC-318AA3B92A06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A41782-F56C-009B-9956-6755B4792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FAD3FB-CF37-E06F-0E6F-061FA993C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" y="1481000"/>
            <a:ext cx="7522446" cy="47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2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| </a:t>
            </a:r>
            <a:r>
              <a:rPr lang="ko-KR" altLang="en-US" sz="1600" b="1" kern="0" dirty="0">
                <a:solidFill>
                  <a:schemeClr val="bg1"/>
                </a:solidFill>
              </a:rPr>
              <a:t>시장</a:t>
            </a:r>
            <a:r>
              <a:rPr lang="en-US" altLang="ko-KR" sz="1600" b="1" kern="0" dirty="0">
                <a:solidFill>
                  <a:schemeClr val="bg1"/>
                </a:solidFill>
              </a:rPr>
              <a:t>/</a:t>
            </a:r>
            <a:r>
              <a:rPr lang="ko-KR" altLang="en-US" sz="1600" b="1" kern="0" dirty="0">
                <a:solidFill>
                  <a:schemeClr val="bg1"/>
                </a:solidFill>
              </a:rPr>
              <a:t>기술 환경 분석서</a:t>
            </a:r>
          </a:p>
          <a:p>
            <a:pPr>
              <a:spcBef>
                <a:spcPct val="0"/>
              </a:spcBef>
              <a:defRPr/>
            </a:pPr>
            <a:endParaRPr lang="ko-KR" altLang="en-US" sz="1600" b="1" kern="0" dirty="0">
              <a:solidFill>
                <a:schemeClr val="bg1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97D5E3-15C7-56ED-CEC0-12574C118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585EFCDD-22BE-86CA-2746-91BF363C1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71" y="1556792"/>
            <a:ext cx="3988878" cy="18722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8F3D0908-9312-1711-F717-79020E6817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38"/>
          <a:stretch>
            <a:fillRect/>
          </a:stretch>
        </p:blipFill>
        <p:spPr>
          <a:xfrm>
            <a:off x="4402671" y="1412776"/>
            <a:ext cx="4343815" cy="1849070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321479"/>
              </p:ext>
            </p:extLst>
          </p:nvPr>
        </p:nvGraphicFramePr>
        <p:xfrm>
          <a:off x="489140" y="3933056"/>
          <a:ext cx="8043300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디지털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도어락의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문제점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altLang="ko-KR" sz="5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ko-KR" altLang="en-US" sz="15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언론 매체에서도 </a:t>
                      </a:r>
                      <a:r>
                        <a:rPr lang="ko-KR" altLang="en-US" sz="1500" dirty="0"/>
                        <a:t>기존 </a:t>
                      </a:r>
                      <a:r>
                        <a:rPr lang="en-US" altLang="ko-KR" sz="1500" dirty="0"/>
                        <a:t>Key-pad</a:t>
                      </a:r>
                      <a:r>
                        <a:rPr lang="ko-KR" altLang="en-US" sz="1500" dirty="0"/>
                        <a:t> 방식을 사용하는 디지털 </a:t>
                      </a:r>
                      <a:r>
                        <a:rPr lang="en-US" altLang="ko-KR" sz="1500" dirty="0"/>
                        <a:t>Door-lock</a:t>
                      </a:r>
                      <a:r>
                        <a:rPr lang="ko-KR" altLang="en-US" sz="1500" dirty="0"/>
                        <a:t>의 단점을 지적했다</a:t>
                      </a:r>
                      <a:r>
                        <a:rPr lang="en-US" altLang="ko-KR" sz="1500" dirty="0"/>
                        <a:t>. </a:t>
                      </a:r>
                      <a:r>
                        <a:rPr lang="ko-KR" altLang="en-US" sz="1500" dirty="0"/>
                        <a:t>가장 큰 단점은 크게 두 가지가 있다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endParaRPr lang="en-US" altLang="ko-KR" sz="500" dirty="0"/>
                    </a:p>
                    <a:p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첫째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비밀번호를  공유 할 수 있다는 점</a:t>
                      </a:r>
                      <a:r>
                        <a:rPr lang="en-US" altLang="ko-KR" sz="1500" dirty="0"/>
                        <a:t>.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둘째</a:t>
                      </a:r>
                      <a:r>
                        <a:rPr lang="en-US" altLang="ko-KR" sz="1500" baseline="0" dirty="0"/>
                        <a:t>, </a:t>
                      </a:r>
                      <a:r>
                        <a:rPr lang="en-US" altLang="ko-KR" sz="1500" dirty="0"/>
                        <a:t>Key-pad</a:t>
                      </a:r>
                      <a:r>
                        <a:rPr lang="ko-KR" altLang="en-US" sz="1500" baseline="0" dirty="0"/>
                        <a:t> 방식으로 직</a:t>
                      </a:r>
                      <a:r>
                        <a:rPr lang="en-US" altLang="ko-KR" sz="1500" baseline="0" dirty="0"/>
                        <a:t>,</a:t>
                      </a:r>
                      <a:r>
                        <a:rPr lang="ko-KR" altLang="en-US" sz="1500" baseline="0" dirty="0"/>
                        <a:t>간접적으로</a:t>
                      </a:r>
                      <a:r>
                        <a:rPr lang="ko-KR" altLang="en-US" sz="1500" dirty="0"/>
                        <a:t> 추측이 가능하다는 단점이 존재한다</a:t>
                      </a:r>
                      <a:r>
                        <a:rPr lang="en-US" altLang="ko-KR" sz="1500" dirty="0"/>
                        <a:t>. </a:t>
                      </a:r>
                      <a:r>
                        <a:rPr lang="ko-KR" altLang="en-US" sz="1500" dirty="0"/>
                        <a:t> 이로 인해 보안성은 떨어지며</a:t>
                      </a:r>
                      <a:r>
                        <a:rPr lang="en-US" altLang="ko-KR" sz="1500" dirty="0"/>
                        <a:t>,</a:t>
                      </a:r>
                      <a:r>
                        <a:rPr lang="ko-KR" altLang="en-US" sz="1500" dirty="0"/>
                        <a:t> 주거 안정성이 침해 받고 있다</a:t>
                      </a:r>
                      <a:r>
                        <a:rPr lang="en-US" altLang="ko-KR" sz="1500" dirty="0"/>
                        <a:t>. </a:t>
                      </a:r>
                    </a:p>
                    <a:p>
                      <a:endParaRPr lang="en-US" altLang="ko-KR" sz="500" dirty="0"/>
                    </a:p>
                    <a:p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즉</a:t>
                      </a:r>
                      <a:r>
                        <a:rPr lang="en-US" altLang="ko-KR" sz="1500" dirty="0"/>
                        <a:t>, </a:t>
                      </a:r>
                      <a:r>
                        <a:rPr lang="ko-KR" altLang="en-US" sz="1500" dirty="0"/>
                        <a:t>비밀번호는 방식의 보안 시스템은 노출과 추측에 대해서 매우 취약하기에 기존의 방식이 아닌 사용자의 고유 데이터를 이용한 새로운 보안 시스템을 마련해야 할 필요성이 대두되고 있다</a:t>
                      </a:r>
                      <a:r>
                        <a:rPr lang="en-US" altLang="ko-KR" sz="1500" dirty="0"/>
                        <a:t>.</a:t>
                      </a:r>
                      <a:endParaRPr lang="ko-KR" altLang="en-US" sz="15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61530-101E-E447-91E3-775C95AD2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EA7C7B1-FF0A-79C0-EABA-33364C75B14E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30227FE-4481-A3BA-5B10-06F8CA5A21A4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EF32F11-4FCF-15B2-C36C-01C4FC1C0D7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>
            <a:extLst>
              <a:ext uri="{FF2B5EF4-FFF2-40B4-BE49-F238E27FC236}">
                <a16:creationId xmlns:a16="http://schemas.microsoft.com/office/drawing/2014/main" id="{B2CCAB78-EED2-1AF7-FCC9-BCB02F582AF5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2F1FBB68-2E25-8766-D92C-D69C8ACD4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>
            <a:extLst>
              <a:ext uri="{FF2B5EF4-FFF2-40B4-BE49-F238E27FC236}">
                <a16:creationId xmlns:a16="http://schemas.microsoft.com/office/drawing/2014/main" id="{F50F87F2-2A5B-EB6C-5A1A-E1B4D7C4E44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5CD78D-2C28-75C4-649D-6A870AACCFE9}"/>
              </a:ext>
            </a:extLst>
          </p:cNvPr>
          <p:cNvSpPr/>
          <p:nvPr/>
        </p:nvSpPr>
        <p:spPr>
          <a:xfrm>
            <a:off x="222255" y="1473901"/>
            <a:ext cx="8740117" cy="51954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3049A9-F229-F462-C69B-B9031AF411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6" name="그림 5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3662E2-6001-A6D1-CB1B-777366664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14" y="1473901"/>
            <a:ext cx="5933921" cy="45921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31AC53-1B0A-5347-9EC8-3D6733A4D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8"/>
          <a:stretch>
            <a:fillRect/>
          </a:stretch>
        </p:blipFill>
        <p:spPr>
          <a:xfrm>
            <a:off x="1589441" y="6066094"/>
            <a:ext cx="5938794" cy="72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258550"/>
              </p:ext>
            </p:extLst>
          </p:nvPr>
        </p:nvGraphicFramePr>
        <p:xfrm>
          <a:off x="445950" y="1578364"/>
          <a:ext cx="8242236" cy="3968587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Firebase Console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/>
                        <a:t>스토리지</a:t>
                      </a:r>
                      <a:r>
                        <a:rPr lang="en-US" altLang="ko-KR" sz="1000" dirty="0"/>
                        <a:t>, Fire-store, FCM </a:t>
                      </a:r>
                      <a:r>
                        <a:rPr lang="ko-KR" altLang="en-US" sz="1000" dirty="0"/>
                        <a:t>관리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클라우드 서버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622958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dirty="0"/>
                        <a:t>프레임워크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YOLOv5n-face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얼굴 감지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Face-Net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얼굴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임베딩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OpenCV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처리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Firebase Admin SDK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연동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(Python)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614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4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Raspberry Pi 5, ESP32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보드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Raspberry Pi OS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/>
                        <a:t>(64-bit Lite)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Arduino IDE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ESP-32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 개발환경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Thonny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Python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 개발환경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00493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2D95B93-8E57-69D6-1EAF-CE4027E5B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기능 실사 사진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13C712-585A-6A81-6051-CA45D428E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 descr="텍스트, 스크린샷, 노트북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25F1E5-AFA0-A852-9426-753A82043B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58" y="1537254"/>
            <a:ext cx="2079104" cy="4504725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F82FD4-55B7-7085-3A57-46261DAAC1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16432"/>
            <a:ext cx="2079105" cy="4504727"/>
          </a:xfrm>
          <a:prstGeom prst="rect">
            <a:avLst/>
          </a:prstGeom>
        </p:spPr>
      </p:pic>
      <p:pic>
        <p:nvPicPr>
          <p:cNvPr id="8" name="그림 7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45373C-182F-5FFA-D8BE-0DBF721FED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26" y="1537254"/>
            <a:ext cx="2079104" cy="4504725"/>
          </a:xfrm>
          <a:prstGeom prst="rect">
            <a:avLst/>
          </a:prstGeom>
        </p:spPr>
      </p:pic>
      <p:pic>
        <p:nvPicPr>
          <p:cNvPr id="10" name="그림 9" descr="텍스트, 스크린샷, 웹 페이지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8AAC45-19CC-F68A-F440-46EB47E1EA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94" y="1537252"/>
            <a:ext cx="2079105" cy="450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4D1951-0970-C946-192B-1D2DC3E77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6" name="제목 12">
            <a:extLst>
              <a:ext uri="{FF2B5EF4-FFF2-40B4-BE49-F238E27FC236}">
                <a16:creationId xmlns:a16="http://schemas.microsoft.com/office/drawing/2014/main" id="{1272D076-AE47-8122-678B-40EF7EFB1779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-H/W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기능 실사 사진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D02AA1-E83F-64C8-5557-CF022458F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60" y="1569554"/>
            <a:ext cx="4007311" cy="43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75794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A6925B-16C0-501C-E382-CBADE9CAB4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8315BB-B018-829C-5B2B-99E90831D3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9387"/>
          <a:stretch>
            <a:fillRect/>
          </a:stretch>
        </p:blipFill>
        <p:spPr>
          <a:xfrm>
            <a:off x="323528" y="2308034"/>
            <a:ext cx="4444810" cy="29511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668E15-14E4-79BD-4F9F-14BFB2C88E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2967"/>
          <a:stretch>
            <a:fillRect/>
          </a:stretch>
        </p:blipFill>
        <p:spPr>
          <a:xfrm>
            <a:off x="4768338" y="2308033"/>
            <a:ext cx="3620086" cy="30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9A6414-10A6-057B-B1C7-BC0E3BBC55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9F0CF4-64BE-BCC7-12EB-76396E8998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47A000-7A4B-8524-1F47-A038F1C0C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809841"/>
              </p:ext>
            </p:extLst>
          </p:nvPr>
        </p:nvGraphicFramePr>
        <p:xfrm>
          <a:off x="323529" y="1308237"/>
          <a:ext cx="8580408" cy="20487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66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438">
                  <a:extLst>
                    <a:ext uri="{9D8B030D-6E8A-4147-A177-3AD203B41FA5}">
                      <a16:colId xmlns:a16="http://schemas.microsoft.com/office/drawing/2014/main" val="3618975314"/>
                    </a:ext>
                  </a:extLst>
                </a:gridCol>
                <a:gridCol w="2381094">
                  <a:extLst>
                    <a:ext uri="{9D8B030D-6E8A-4147-A177-3AD203B41FA5}">
                      <a16:colId xmlns:a16="http://schemas.microsoft.com/office/drawing/2014/main" val="2991343879"/>
                    </a:ext>
                  </a:extLst>
                </a:gridCol>
              </a:tblGrid>
              <a:tr h="55026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effectLst/>
                        </a:rPr>
                        <a:t>설문 이름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</a:rPr>
                        <a:t>자택 출입문 보안 현황 조사</a:t>
                      </a:r>
                    </a:p>
                  </a:txBody>
                  <a:tcPr marL="75966" marR="75966" marT="21003" marB="21003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717568"/>
                  </a:ext>
                </a:extLst>
              </a:tr>
              <a:tr h="542361">
                <a:tc vMerge="1"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effectLst/>
                        </a:rPr>
                        <a:t>설문 시행 기간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2024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일</a:t>
                      </a:r>
                      <a:endParaRPr lang="en-US" altLang="ko-KR" sz="10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~ 2024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년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월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01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일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131040"/>
                  </a:ext>
                </a:extLst>
              </a:tr>
              <a:tr h="318709"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</a:rPr>
                        <a:t>설문 응답 인원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60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명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417516"/>
                  </a:ext>
                </a:extLst>
              </a:tr>
              <a:tr h="318709"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</a:rPr>
                        <a:t>표본 집단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</a:rPr>
                        <a:t>한경 국립대학교 전자 공학과 학부생 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6314208"/>
                  </a:ext>
                </a:extLst>
              </a:tr>
              <a:tr h="318709"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</a:rPr>
                        <a:t>설문 도구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</a:rPr>
                        <a:t>Google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</a:rPr>
                        <a:t>설문지</a:t>
                      </a:r>
                    </a:p>
                  </a:txBody>
                  <a:tcPr marL="75966" marR="75966" marT="21003" marB="210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52392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84784"/>
            <a:ext cx="2016224" cy="1701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00264"/>
            <a:ext cx="2016224" cy="1706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258473"/>
              </p:ext>
            </p:extLst>
          </p:nvPr>
        </p:nvGraphicFramePr>
        <p:xfrm>
          <a:off x="323528" y="3573016"/>
          <a:ext cx="8496944" cy="3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설문조사 결과 부연설명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500" dirty="0"/>
                    </a:p>
                    <a:p>
                      <a:pPr latinLnBrk="1"/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위의 표는 한경 국립대학교 학부생 중 전자공학과 일인 가정을 대상으로 시행한 설문 조사 결과이다</a:t>
                      </a:r>
                      <a:r>
                        <a:rPr lang="en-US" altLang="ko-KR" sz="1500" dirty="0"/>
                        <a:t>.</a:t>
                      </a:r>
                      <a:r>
                        <a:rPr lang="ko-KR" altLang="en-US" sz="1500" dirty="0"/>
                        <a:t> </a:t>
                      </a:r>
                      <a:endParaRPr lang="en-US" altLang="ko-KR" sz="1500" dirty="0"/>
                    </a:p>
                    <a:p>
                      <a:pPr latinLnBrk="1"/>
                      <a:endParaRPr lang="en-US" altLang="ko-KR" sz="500" dirty="0"/>
                    </a:p>
                    <a:p>
                      <a:pPr latinLnBrk="1"/>
                      <a:r>
                        <a:rPr lang="en-US" altLang="ko-KR" sz="1500" dirty="0"/>
                        <a:t> “</a:t>
                      </a:r>
                      <a:r>
                        <a:rPr lang="ko-KR" altLang="en-US" sz="1500" dirty="0"/>
                        <a:t>타인의 자택출입 시도</a:t>
                      </a:r>
                      <a:r>
                        <a:rPr lang="en-US" altLang="ko-KR" sz="1500" dirty="0"/>
                        <a:t>”</a:t>
                      </a:r>
                      <a:r>
                        <a:rPr lang="ko-KR" altLang="en-US" sz="1500" dirty="0"/>
                        <a:t>의 조사에서는 응답자는 질문항목 중  </a:t>
                      </a:r>
                      <a:r>
                        <a:rPr lang="en-US" altLang="ko-KR" sz="1500" dirty="0"/>
                        <a:t>“</a:t>
                      </a:r>
                      <a:r>
                        <a:rPr lang="ko-KR" altLang="en-US" sz="1500" dirty="0"/>
                        <a:t>누군가 집을 착각하거나 강제로 문을 열려고 시도한 적이 있다</a:t>
                      </a:r>
                      <a:r>
                        <a:rPr lang="en-US" altLang="ko-KR" sz="1500" dirty="0"/>
                        <a:t>.”</a:t>
                      </a:r>
                      <a:r>
                        <a:rPr lang="ko-KR" altLang="en-US" sz="1500" baseline="0" dirty="0"/>
                        <a:t> 에 </a:t>
                      </a:r>
                      <a:r>
                        <a:rPr lang="en-US" altLang="ko-KR" sz="1500" baseline="0" dirty="0"/>
                        <a:t>65%</a:t>
                      </a:r>
                      <a:r>
                        <a:rPr lang="ko-KR" altLang="en-US" sz="1500" baseline="0" dirty="0"/>
                        <a:t>가</a:t>
                      </a:r>
                      <a:r>
                        <a:rPr lang="en-US" altLang="ko-KR" sz="1500" baseline="0" dirty="0"/>
                        <a:t> </a:t>
                      </a:r>
                      <a:r>
                        <a:rPr lang="ko-KR" altLang="en-US" sz="1500" baseline="0" dirty="0"/>
                        <a:t>응답했고</a:t>
                      </a:r>
                      <a:r>
                        <a:rPr lang="en-US" altLang="ko-KR" sz="1500" baseline="0" dirty="0"/>
                        <a:t>, “</a:t>
                      </a:r>
                      <a:r>
                        <a:rPr lang="ko-KR" altLang="en-US" sz="1500" baseline="0" dirty="0"/>
                        <a:t>직접 주거 침입 당한 경험이 없다</a:t>
                      </a:r>
                      <a:r>
                        <a:rPr lang="en-US" altLang="ko-KR" sz="1500" baseline="0" dirty="0"/>
                        <a:t>.” </a:t>
                      </a:r>
                      <a:r>
                        <a:rPr lang="ko-KR" altLang="en-US" sz="1500" baseline="0" dirty="0"/>
                        <a:t>에 </a:t>
                      </a:r>
                      <a:r>
                        <a:rPr lang="en-US" altLang="ko-KR" sz="1500" baseline="0" dirty="0"/>
                        <a:t>30%, </a:t>
                      </a:r>
                      <a:r>
                        <a:rPr lang="ko-KR" altLang="en-US" sz="1500" baseline="0" dirty="0"/>
                        <a:t> 마지막 항목인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500" baseline="0" dirty="0"/>
                        <a:t>직접 주거침입을 당한 경험이 있다</a:t>
                      </a:r>
                      <a:r>
                        <a:rPr lang="en-US" altLang="ko-KR" sz="1500" baseline="0" dirty="0"/>
                        <a:t>.” </a:t>
                      </a:r>
                      <a:r>
                        <a:rPr lang="ko-KR" altLang="en-US" sz="1500" baseline="0" dirty="0"/>
                        <a:t>에 </a:t>
                      </a:r>
                      <a:r>
                        <a:rPr lang="en-US" altLang="ko-KR" sz="1500" baseline="0" dirty="0"/>
                        <a:t>5%</a:t>
                      </a:r>
                      <a:r>
                        <a:rPr lang="ko-KR" altLang="en-US" sz="1500" baseline="0" dirty="0"/>
                        <a:t>가 응답했다</a:t>
                      </a:r>
                      <a:r>
                        <a:rPr lang="en-US" altLang="ko-KR" sz="1500" baseline="0" dirty="0"/>
                        <a:t>. </a:t>
                      </a:r>
                      <a:endParaRPr lang="en-US" altLang="ko-KR" sz="150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또한 </a:t>
                      </a:r>
                      <a:r>
                        <a:rPr lang="en-US" altLang="ko-KR" sz="1500" dirty="0"/>
                        <a:t>“</a:t>
                      </a:r>
                      <a:r>
                        <a:rPr lang="ko-KR" altLang="en-US" sz="1500" dirty="0"/>
                        <a:t>자택 비밀번호 유출 여부</a:t>
                      </a:r>
                      <a:r>
                        <a:rPr lang="en-US" altLang="ko-KR" sz="1500" dirty="0"/>
                        <a:t>”</a:t>
                      </a:r>
                      <a:r>
                        <a:rPr lang="ko-KR" altLang="en-US" sz="1500" dirty="0"/>
                        <a:t>의 조사에서</a:t>
                      </a:r>
                      <a:r>
                        <a:rPr lang="ko-KR" altLang="en-US" sz="1500" baseline="0" dirty="0"/>
                        <a:t> 응답자는 질문항목인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500" baseline="0" dirty="0"/>
                        <a:t>학과 사람 중 도어락의 비밀번호를 알고 있는 사람이 있다</a:t>
                      </a:r>
                      <a:r>
                        <a:rPr lang="en-US" altLang="ko-KR" sz="1500" baseline="0" dirty="0"/>
                        <a:t>.” </a:t>
                      </a:r>
                      <a:r>
                        <a:rPr lang="ko-KR" altLang="en-US" sz="1500" baseline="0" dirty="0"/>
                        <a:t>에 </a:t>
                      </a:r>
                      <a:r>
                        <a:rPr lang="en-US" altLang="ko-KR" sz="1500" baseline="0" dirty="0"/>
                        <a:t>70%</a:t>
                      </a:r>
                      <a:r>
                        <a:rPr lang="ko-KR" altLang="en-US" sz="1500" baseline="0" dirty="0"/>
                        <a:t>가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500" baseline="0" dirty="0"/>
                        <a:t>그렇다</a:t>
                      </a:r>
                      <a:r>
                        <a:rPr lang="en-US" altLang="ko-KR" sz="1500" baseline="0" dirty="0"/>
                        <a:t>.”</a:t>
                      </a:r>
                      <a:r>
                        <a:rPr lang="ko-KR" altLang="en-US" sz="1500" baseline="0" dirty="0"/>
                        <a:t>라고 응답했고 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500" baseline="0" dirty="0"/>
                        <a:t>아니다</a:t>
                      </a:r>
                      <a:r>
                        <a:rPr lang="en-US" altLang="ko-KR" sz="1500" baseline="0" dirty="0"/>
                        <a:t>.”</a:t>
                      </a:r>
                      <a:r>
                        <a:rPr lang="ko-KR" altLang="en-US" sz="1500" baseline="0" dirty="0"/>
                        <a:t>에</a:t>
                      </a:r>
                      <a:r>
                        <a:rPr lang="en-US" altLang="ko-KR" sz="1500" baseline="0" dirty="0"/>
                        <a:t> 10%</a:t>
                      </a:r>
                      <a:r>
                        <a:rPr lang="ko-KR" altLang="en-US" sz="1500" baseline="0" dirty="0"/>
                        <a:t>가 응답했다</a:t>
                      </a:r>
                      <a:r>
                        <a:rPr lang="en-US" altLang="ko-KR" sz="1500" baseline="0" dirty="0"/>
                        <a:t>.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500" baseline="0" dirty="0"/>
                        <a:t>잘 모르겠다</a:t>
                      </a:r>
                      <a:r>
                        <a:rPr lang="en-US" altLang="ko-KR" sz="1500" baseline="0" dirty="0"/>
                        <a:t>.” </a:t>
                      </a:r>
                      <a:r>
                        <a:rPr lang="ko-KR" altLang="en-US" sz="1500" baseline="0" dirty="0"/>
                        <a:t>항목에 </a:t>
                      </a:r>
                      <a:r>
                        <a:rPr lang="en-US" altLang="ko-KR" sz="1500" baseline="0" dirty="0"/>
                        <a:t>20%</a:t>
                      </a:r>
                      <a:r>
                        <a:rPr lang="ko-KR" altLang="en-US" sz="1500" baseline="0" dirty="0"/>
                        <a:t>가 응답했다</a:t>
                      </a:r>
                      <a:r>
                        <a:rPr lang="en-US" altLang="ko-KR" sz="1500" baseline="0" dirty="0"/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/>
                        <a:t> 위의 설문 결과에서 </a:t>
                      </a:r>
                      <a:r>
                        <a:rPr lang="en-US" altLang="ko-KR" sz="1500" baseline="0" dirty="0"/>
                        <a:t>“</a:t>
                      </a:r>
                      <a:r>
                        <a:rPr lang="ko-KR" altLang="en-US" sz="1600" b="1" dirty="0"/>
                        <a:t>가</a:t>
                      </a:r>
                      <a:r>
                        <a:rPr lang="en-US" altLang="ko-KR" sz="1600" b="1" dirty="0"/>
                        <a:t>. </a:t>
                      </a:r>
                      <a:r>
                        <a:rPr lang="ko-KR" altLang="en-US" sz="1600" b="1" dirty="0"/>
                        <a:t>범죄의 증가와 검거율 감소</a:t>
                      </a:r>
                      <a:r>
                        <a:rPr lang="en-US" altLang="ko-KR" sz="1500" b="0" dirty="0"/>
                        <a:t>“</a:t>
                      </a:r>
                      <a:r>
                        <a:rPr lang="ko-KR" altLang="en-US" sz="1500" b="0" dirty="0"/>
                        <a:t>의 관련 경험 증가와 </a:t>
                      </a:r>
                      <a:r>
                        <a:rPr lang="en-US" altLang="ko-KR" sz="1500" b="0" dirty="0"/>
                        <a:t>“</a:t>
                      </a:r>
                      <a:r>
                        <a:rPr lang="ko-KR" altLang="en-US" sz="1600" b="1" dirty="0"/>
                        <a:t>나</a:t>
                      </a:r>
                      <a:r>
                        <a:rPr lang="en-US" altLang="ko-KR" sz="1600" b="1" dirty="0"/>
                        <a:t>. </a:t>
                      </a:r>
                      <a:r>
                        <a:rPr lang="ko-KR" altLang="en-US" sz="1600" b="1" dirty="0"/>
                        <a:t>디지털 도어락의 문제점</a:t>
                      </a:r>
                      <a:r>
                        <a:rPr lang="en-US" altLang="ko-KR" sz="1500" b="0" dirty="0"/>
                        <a:t>”</a:t>
                      </a:r>
                      <a:r>
                        <a:rPr lang="ko-KR" altLang="en-US" sz="1500" b="0" dirty="0"/>
                        <a:t>의</a:t>
                      </a:r>
                      <a:r>
                        <a:rPr lang="ko-KR" altLang="en-US" sz="1500" b="0" baseline="0" dirty="0"/>
                        <a:t> 비밀번호 유출의 가능성이 매우 높다는 것을 직관적으로 알 수 있다</a:t>
                      </a:r>
                      <a:r>
                        <a:rPr lang="en-US" altLang="ko-KR" sz="1500" b="0" baseline="0" dirty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56381" y="635636"/>
            <a:ext cx="3837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수정사항</a:t>
            </a:r>
            <a:r>
              <a:rPr lang="en-US" altLang="ko-KR" dirty="0"/>
              <a:t>-</a:t>
            </a:r>
            <a:r>
              <a:rPr lang="ko-KR" altLang="en-US" dirty="0"/>
              <a:t>표에 대한 상세 내용 없음</a:t>
            </a:r>
            <a:endParaRPr lang="en-US" altLang="ko-KR" dirty="0"/>
          </a:p>
          <a:p>
            <a:r>
              <a:rPr lang="ko-KR" altLang="en-US" dirty="0"/>
              <a:t>상세 내용 </a:t>
            </a:r>
            <a:r>
              <a:rPr lang="en-US" altLang="ko-KR" dirty="0"/>
              <a:t>~</a:t>
            </a:r>
            <a:r>
              <a:rPr lang="ko-KR" altLang="en-US" dirty="0"/>
              <a:t>에 추가하면 됨  </a:t>
            </a:r>
          </a:p>
        </p:txBody>
      </p:sp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</a:t>
            </a:r>
            <a:r>
              <a:rPr kumimoji="0" lang="en-US" altLang="ko-KR" sz="17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결론 및 방향성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9F0CF4-64BE-BCC7-12EB-76396E8998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8330"/>
              </p:ext>
            </p:extLst>
          </p:nvPr>
        </p:nvGraphicFramePr>
        <p:xfrm>
          <a:off x="323528" y="1484784"/>
          <a:ext cx="8496944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96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결론 및 방향성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500" dirty="0"/>
                    </a:p>
                    <a:p>
                      <a:pPr latinLnBrk="1"/>
                      <a:endParaRPr lang="en-US" altLang="ko-KR" sz="5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/>
                        <a:t> </a:t>
                      </a:r>
                      <a:r>
                        <a:rPr lang="ko-KR" altLang="en-US" sz="1500" dirty="0"/>
                        <a:t>위의 </a:t>
                      </a:r>
                      <a:r>
                        <a:rPr lang="en-US" altLang="ko-KR" sz="1500" dirty="0"/>
                        <a:t>“</a:t>
                      </a: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</a:rPr>
                        <a:t>시장</a:t>
                      </a:r>
                      <a:r>
                        <a:rPr lang="en-US" altLang="ko-KR" sz="1600" b="1" kern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</a:rPr>
                        <a:t>기술 환경 분석서</a:t>
                      </a:r>
                      <a:r>
                        <a:rPr lang="en-US" altLang="ko-KR" sz="1600" b="1" kern="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600" b="1" kern="0" dirty="0">
                          <a:solidFill>
                            <a:schemeClr val="tx1"/>
                          </a:solidFill>
                        </a:rPr>
                        <a:t> 와 </a:t>
                      </a:r>
                      <a:r>
                        <a:rPr lang="en-US" altLang="ko-KR" sz="1600" b="1" kern="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설문조사 결과서</a:t>
                      </a:r>
                      <a:r>
                        <a:rPr lang="en-US" altLang="ko-KR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”</a:t>
                      </a:r>
                      <a:r>
                        <a:rPr lang="ko-KR" alt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바탕으로 기존의 도어락의 보안 문제를 확인 할 수 있다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또한 기존의 도어락은 불편한 점이 존재한다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이는 편의성과 시스템 자체의 안정성을 사용자로 하여금 편의성을 침해 받을 수 있다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이를 해결하기 위하여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안정성과 편의성을 해치는 문제점을 두 가지로 특정했다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첫째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배터리의 교체 시점을 직관적으로 파악 할 수 없으며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고장 여부를 판단하기 모호하다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이는 보안과 직결된 시스템의 안정성을 해치는 주된 요인이 된다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둘째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문제 손이 불편한 사람이거나 손을 사용할 수 없는 상황에서 문을 여닫는데 불편함을 느끼게 되는 경우가 많다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이는 편의성을 해치는 주된 요인이 된다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따라서 보안 문제를 해결하기 위한 다른 접근 방식이 필요하고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안정성을 확보하기 위해 사용자가 직관적으로 배터리 잔량을 확인 할 수 있는 식별 장치가 존재해야 하며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편의성을 확보하기 위한 수단이 필요하다는 것을 알 수 있다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5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이를 바탕으로 우리는 얼굴이라는 고유 데이터를 사용하여 보안 문제를 해결하고 사용자에게 직관적이고 명시적으로 교체 시기 를 확인 할 수 있도록 할 것이며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또한 얼굴이라는 고유 데이터를 사용하여 기존의 인증 수단을 대체하기에 활용할 수 있는 </a:t>
                      </a:r>
                      <a:r>
                        <a:rPr lang="ko-KR" altLang="en-US" sz="16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비접촉</a:t>
                      </a:r>
                      <a:r>
                        <a:rPr lang="ko-KR" altLang="en-US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방식을 기반으로 편의성을 확보하는 것을 목표로 두고 제품을 만들 것이다</a:t>
                      </a:r>
                      <a:r>
                        <a:rPr lang="en-US" altLang="ko-KR" sz="16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-5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1600" b="1" kern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074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9160C9-8525-855D-C463-DE9365D9D1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17A498-D472-0515-A66C-1B76F7E33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802920"/>
              </p:ext>
            </p:extLst>
          </p:nvPr>
        </p:nvGraphicFramePr>
        <p:xfrm>
          <a:off x="277064" y="1340768"/>
          <a:ext cx="4320480" cy="5071964"/>
        </p:xfrm>
        <a:graphic>
          <a:graphicData uri="http://schemas.openxmlformats.org/drawingml/2006/table">
            <a:tbl>
              <a:tblPr/>
              <a:tblGrid>
                <a:gridCol w="541531">
                  <a:extLst>
                    <a:ext uri="{9D8B030D-6E8A-4147-A177-3AD203B41FA5}">
                      <a16:colId xmlns:a16="http://schemas.microsoft.com/office/drawing/2014/main" val="3990769461"/>
                    </a:ext>
                  </a:extLst>
                </a:gridCol>
                <a:gridCol w="398275">
                  <a:extLst>
                    <a:ext uri="{9D8B030D-6E8A-4147-A177-3AD203B41FA5}">
                      <a16:colId xmlns:a16="http://schemas.microsoft.com/office/drawing/2014/main" val="2186570487"/>
                    </a:ext>
                  </a:extLst>
                </a:gridCol>
                <a:gridCol w="1550495">
                  <a:extLst>
                    <a:ext uri="{9D8B030D-6E8A-4147-A177-3AD203B41FA5}">
                      <a16:colId xmlns:a16="http://schemas.microsoft.com/office/drawing/2014/main" val="2581667243"/>
                    </a:ext>
                  </a:extLst>
                </a:gridCol>
                <a:gridCol w="1830179">
                  <a:extLst>
                    <a:ext uri="{9D8B030D-6E8A-4147-A177-3AD203B41FA5}">
                      <a16:colId xmlns:a16="http://schemas.microsoft.com/office/drawing/2014/main" val="1315599662"/>
                    </a:ext>
                  </a:extLst>
                </a:gridCol>
              </a:tblGrid>
              <a:tr h="3616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구분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설명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942842"/>
                  </a:ext>
                </a:extLst>
              </a:tr>
              <a:tr h="343751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S/W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얼굴인식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실시간 얼굴감지</a:t>
                      </a:r>
                      <a:endParaRPr lang="en-US" altLang="ko-KR" sz="1200"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얼굴 인식 시 자동으로 인증 시스템 실행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93483"/>
                  </a:ext>
                </a:extLst>
              </a:tr>
              <a:tr h="343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 전송</a:t>
                      </a:r>
                      <a:endParaRPr lang="en-US" altLang="ko-KR" sz="1200"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사용자 데이터를 저장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861328"/>
                  </a:ext>
                </a:extLst>
              </a:tr>
              <a:tr h="343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출입통제</a:t>
                      </a: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인증 결과에 따른 출입통제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91935"/>
                  </a:ext>
                </a:extLst>
              </a:tr>
              <a:tr h="75684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 앱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커뮤니케이션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미등록 방문자 인식 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PUSH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알림을 통한 이미지 전송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345041"/>
                  </a:ext>
                </a:extLst>
              </a:tr>
              <a:tr h="756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방문자 이미지 조회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데이터베이스를 통해서 방문자의 출입시간과 이미지 데이터 조회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019027"/>
                  </a:ext>
                </a:extLst>
              </a:tr>
              <a:tr h="6437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얼굴 등록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사용자 얼굴을 등록 및 삭제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316187"/>
                  </a:ext>
                </a:extLst>
              </a:tr>
              <a:tr h="6551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배터리 잔량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확인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앱을 통해 배터리 잔량 확인 가능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95213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412A51-6AB3-1DAE-4A03-46CF43DFB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953556"/>
              </p:ext>
            </p:extLst>
          </p:nvPr>
        </p:nvGraphicFramePr>
        <p:xfrm>
          <a:off x="4863140" y="1340768"/>
          <a:ext cx="4040796" cy="4977989"/>
        </p:xfrm>
        <a:graphic>
          <a:graphicData uri="http://schemas.openxmlformats.org/drawingml/2006/table">
            <a:tbl>
              <a:tblPr/>
              <a:tblGrid>
                <a:gridCol w="541531">
                  <a:extLst>
                    <a:ext uri="{9D8B030D-6E8A-4147-A177-3AD203B41FA5}">
                      <a16:colId xmlns:a16="http://schemas.microsoft.com/office/drawing/2014/main" val="3990769461"/>
                    </a:ext>
                  </a:extLst>
                </a:gridCol>
                <a:gridCol w="398275">
                  <a:extLst>
                    <a:ext uri="{9D8B030D-6E8A-4147-A177-3AD203B41FA5}">
                      <a16:colId xmlns:a16="http://schemas.microsoft.com/office/drawing/2014/main" val="2186570487"/>
                    </a:ext>
                  </a:extLst>
                </a:gridCol>
                <a:gridCol w="1550495">
                  <a:extLst>
                    <a:ext uri="{9D8B030D-6E8A-4147-A177-3AD203B41FA5}">
                      <a16:colId xmlns:a16="http://schemas.microsoft.com/office/drawing/2014/main" val="2581667243"/>
                    </a:ext>
                  </a:extLst>
                </a:gridCol>
                <a:gridCol w="1550495">
                  <a:extLst>
                    <a:ext uri="{9D8B030D-6E8A-4147-A177-3AD203B41FA5}">
                      <a16:colId xmlns:a16="http://schemas.microsoft.com/office/drawing/2014/main" val="1315599662"/>
                    </a:ext>
                  </a:extLst>
                </a:gridCol>
              </a:tblGrid>
              <a:tr h="3616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구분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기능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설명</a:t>
                      </a:r>
                      <a:endParaRPr lang="ko-KR" altLang="en-US" sz="13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942842"/>
                  </a:ext>
                </a:extLst>
              </a:tr>
              <a:tr h="34375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H/W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동작제어</a:t>
                      </a: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잠금 해제</a:t>
                      </a:r>
                      <a:endParaRPr lang="en-US" altLang="ko-KR" sz="1200"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서보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모터를 이용한 잠금장치 제어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93483"/>
                  </a:ext>
                </a:extLst>
              </a:tr>
              <a:tr h="343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절전 기능</a:t>
                      </a:r>
                      <a:endParaRPr lang="en-US" altLang="ko-KR" sz="1200"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적외선 센서를 이용해 사용자 접근 시에만 가동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861328"/>
                  </a:ext>
                </a:extLst>
              </a:tr>
              <a:tr h="343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저전력 설계</a:t>
                      </a: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Esp32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deep-sleep</a:t>
                      </a:r>
                      <a:r>
                        <a:rPr lang="en-US" altLang="ko-KR" sz="1200" kern="0" spc="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200" kern="0" spc="0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기능을 활용하여 전력 소모를 최소화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91935"/>
                  </a:ext>
                </a:extLst>
              </a:tr>
              <a:tr h="756842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디스플레이</a:t>
                      </a:r>
                    </a:p>
                  </a:txBody>
                  <a:tcPr marL="89295" marR="89295" marT="44647" marB="4464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실시간 스트리밍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카메라가 인식하는 화면을 출력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7345041"/>
                  </a:ext>
                </a:extLst>
              </a:tr>
              <a:tr h="756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비밀번호 입력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QR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인증을 통한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도어락 문 개폐</a:t>
                      </a: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019027"/>
                  </a:ext>
                </a:extLst>
              </a:tr>
              <a:tr h="6551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배터리 잔량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확인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UI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함초롬바탕" panose="02030604000101010101" pitchFamily="18" charset="-127"/>
                        </a:rPr>
                        <a:t>를 통해 배터리 잔량 확인 가능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5101" marR="75101" marT="37551" marB="3755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9521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4210B5-DE3D-BEDD-7F7A-1ADA983C3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F9EC2F-3D89-0CA8-324F-C9A8F0B4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21" r="5571"/>
          <a:stretch>
            <a:fillRect/>
          </a:stretch>
        </p:blipFill>
        <p:spPr>
          <a:xfrm>
            <a:off x="166501" y="1844824"/>
            <a:ext cx="3896238" cy="3600399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8B1279-5D2C-5B50-89A9-0A8DCEF12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550976"/>
              </p:ext>
            </p:extLst>
          </p:nvPr>
        </p:nvGraphicFramePr>
        <p:xfrm>
          <a:off x="4139952" y="1176969"/>
          <a:ext cx="4656899" cy="522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val="527309637"/>
                    </a:ext>
                  </a:extLst>
                </a:gridCol>
                <a:gridCol w="3696144">
                  <a:extLst>
                    <a:ext uri="{9D8B030D-6E8A-4147-A177-3AD203B41FA5}">
                      <a16:colId xmlns:a16="http://schemas.microsoft.com/office/drawing/2014/main" val="881677322"/>
                    </a:ext>
                  </a:extLst>
                </a:gridCol>
              </a:tblGrid>
              <a:tr h="750525"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시나리오</a:t>
                      </a:r>
                      <a:r>
                        <a:rPr lang="en-US" altLang="ko-KR" sz="1300" b="1" dirty="0"/>
                        <a:t>1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1.  </a:t>
                      </a:r>
                      <a:r>
                        <a:rPr lang="ko-KR" altLang="en-US" sz="1250" dirty="0"/>
                        <a:t>등록된 사용자가 인증을 시도한다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2.  </a:t>
                      </a:r>
                      <a:r>
                        <a:rPr lang="ko-KR" altLang="en-US" sz="1250" dirty="0"/>
                        <a:t>얼굴이 일치하면 잠금이 해제된다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3.  </a:t>
                      </a:r>
                      <a:r>
                        <a:rPr lang="ko-KR" altLang="en-US" sz="1250" dirty="0" err="1"/>
                        <a:t>앱에</a:t>
                      </a:r>
                      <a:r>
                        <a:rPr lang="ko-KR" altLang="en-US" sz="1250" dirty="0"/>
                        <a:t> 출입 로그가 저장된다</a:t>
                      </a:r>
                      <a:r>
                        <a:rPr lang="en-US" altLang="ko-KR" sz="1250" dirty="0"/>
                        <a:t>.</a:t>
                      </a:r>
                      <a:endParaRPr lang="ko-KR" alt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36889"/>
                  </a:ext>
                </a:extLst>
              </a:tr>
              <a:tr h="1613197"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시나리오</a:t>
                      </a:r>
                      <a:r>
                        <a:rPr lang="en-US" altLang="ko-KR" sz="1300" b="1" dirty="0"/>
                        <a:t>2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1) </a:t>
                      </a:r>
                      <a:r>
                        <a:rPr lang="ko-KR" altLang="en-US" sz="1250" dirty="0"/>
                        <a:t>등록된 사용자가 출입을 시도한다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2) </a:t>
                      </a:r>
                      <a:r>
                        <a:rPr lang="ko-KR" altLang="en-US" sz="1250" dirty="0"/>
                        <a:t>얼굴인식에 실패하면 </a:t>
                      </a:r>
                      <a:r>
                        <a:rPr lang="en-US" altLang="ko-KR" sz="1250" dirty="0"/>
                        <a:t>QR</a:t>
                      </a:r>
                      <a:r>
                        <a:rPr lang="ko-KR" altLang="en-US" sz="1250" dirty="0"/>
                        <a:t>인증 화면으로 전환된다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3) </a:t>
                      </a:r>
                      <a:r>
                        <a:rPr lang="ko-KR" altLang="en-US" sz="1250" dirty="0"/>
                        <a:t>사용자는 </a:t>
                      </a:r>
                      <a:r>
                        <a:rPr lang="ko-KR" altLang="en-US" sz="1250" dirty="0" err="1"/>
                        <a:t>앱의</a:t>
                      </a:r>
                      <a:r>
                        <a:rPr lang="ko-KR" altLang="en-US" sz="1250" dirty="0"/>
                        <a:t> </a:t>
                      </a:r>
                      <a:r>
                        <a:rPr lang="en-US" altLang="ko-KR" sz="1250" dirty="0"/>
                        <a:t>QR </a:t>
                      </a:r>
                      <a:r>
                        <a:rPr lang="ko-KR" altLang="en-US" sz="1250" dirty="0"/>
                        <a:t>스캔 기능을 사용해 문을 개방한다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4) </a:t>
                      </a:r>
                      <a:r>
                        <a:rPr lang="ko-KR" altLang="en-US" sz="1250" dirty="0" err="1"/>
                        <a:t>앱에</a:t>
                      </a:r>
                      <a:r>
                        <a:rPr lang="ko-KR" altLang="en-US" sz="1250" dirty="0"/>
                        <a:t> 사용자 정보와 출입 로그가 저장된다</a:t>
                      </a:r>
                      <a:r>
                        <a:rPr lang="en-US" altLang="ko-KR" sz="1250" dirty="0"/>
                        <a:t>.</a:t>
                      </a:r>
                      <a:endParaRPr lang="ko-KR" alt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463823"/>
                  </a:ext>
                </a:extLst>
              </a:tr>
              <a:tr h="1397529">
                <a:tc>
                  <a:txBody>
                    <a:bodyPr/>
                    <a:lstStyle/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endParaRPr lang="en-US" altLang="ko-KR" sz="1300" b="1" dirty="0"/>
                    </a:p>
                    <a:p>
                      <a:pPr algn="ctr" latinLnBrk="1"/>
                      <a:r>
                        <a:rPr lang="ko-KR" altLang="en-US" sz="1300" b="1" dirty="0"/>
                        <a:t>시나리오</a:t>
                      </a:r>
                      <a:r>
                        <a:rPr lang="en-US" altLang="ko-KR" sz="1300" b="1" dirty="0"/>
                        <a:t>3</a:t>
                      </a:r>
                      <a:endParaRPr lang="ko-KR" altLang="en-US" sz="1300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1) </a:t>
                      </a:r>
                      <a:r>
                        <a:rPr lang="ko-KR" altLang="en-US" sz="1250" dirty="0"/>
                        <a:t>미등록 사용자가 출입을 시도한다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2) </a:t>
                      </a:r>
                      <a:r>
                        <a:rPr lang="ko-KR" altLang="en-US" sz="1250" dirty="0"/>
                        <a:t>얼굴 인식에 실패하면 </a:t>
                      </a:r>
                      <a:r>
                        <a:rPr lang="en-US" altLang="ko-KR" sz="1250" dirty="0"/>
                        <a:t>QR</a:t>
                      </a:r>
                      <a:r>
                        <a:rPr lang="ko-KR" altLang="en-US" sz="1250" dirty="0"/>
                        <a:t>인증 화면으로 전환된다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3) </a:t>
                      </a:r>
                      <a:r>
                        <a:rPr lang="ko-KR" altLang="en-US" sz="1250" dirty="0"/>
                        <a:t>기기가 사용자를 등록되지 않은 사용자로 판별하고 </a:t>
                      </a:r>
                      <a:r>
                        <a:rPr lang="en-US" altLang="ko-KR" sz="1250" dirty="0"/>
                        <a:t>QR </a:t>
                      </a:r>
                      <a:r>
                        <a:rPr lang="ko-KR" altLang="en-US" sz="1250" dirty="0"/>
                        <a:t>인증에 실패한다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4) </a:t>
                      </a:r>
                      <a:r>
                        <a:rPr lang="ko-KR" altLang="en-US" sz="1250" dirty="0"/>
                        <a:t>실패 알림이 </a:t>
                      </a:r>
                      <a:r>
                        <a:rPr lang="ko-KR" altLang="en-US" sz="1250" dirty="0" err="1"/>
                        <a:t>앱의</a:t>
                      </a:r>
                      <a:r>
                        <a:rPr lang="ko-KR" altLang="en-US" sz="1250" dirty="0"/>
                        <a:t> </a:t>
                      </a:r>
                      <a:r>
                        <a:rPr lang="ko-KR" altLang="en-US" sz="1250" dirty="0" err="1"/>
                        <a:t>푸시</a:t>
                      </a:r>
                      <a:r>
                        <a:rPr lang="ko-KR" altLang="en-US" sz="1250" dirty="0"/>
                        <a:t> 알림으로 전송된다</a:t>
                      </a:r>
                      <a:r>
                        <a:rPr lang="en-US" altLang="ko-KR" sz="125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25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50" dirty="0"/>
                        <a:t>5) </a:t>
                      </a:r>
                      <a:r>
                        <a:rPr lang="ko-KR" altLang="en-US" sz="1250" dirty="0"/>
                        <a:t>해당 사용자의 얼굴 이미지가 데이터베이스에 저장된다</a:t>
                      </a:r>
                      <a:r>
                        <a:rPr lang="en-US" altLang="ko-KR" sz="1250" dirty="0"/>
                        <a:t>.</a:t>
                      </a:r>
                      <a:endParaRPr lang="ko-KR" alt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48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33D433-4C85-3FC0-8312-51983F439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6" t="40516" r="21023" b="44641"/>
          <a:stretch/>
        </p:blipFill>
        <p:spPr>
          <a:xfrm>
            <a:off x="7528235" y="98344"/>
            <a:ext cx="1498208" cy="347199"/>
          </a:xfrm>
          <a:prstGeom prst="rect">
            <a:avLst/>
          </a:prstGeom>
        </p:spPr>
      </p:pic>
      <p:sp>
        <p:nvSpPr>
          <p:cNvPr id="6" name="제목 12">
            <a:extLst>
              <a:ext uri="{FF2B5EF4-FFF2-40B4-BE49-F238E27FC236}">
                <a16:creationId xmlns:a16="http://schemas.microsoft.com/office/drawing/2014/main" id="{B8E75E3E-5348-8445-0B71-B60C9997C32A}"/>
              </a:ext>
            </a:extLst>
          </p:cNvPr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11B290-0EF7-768A-CD27-45A915845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700808"/>
            <a:ext cx="4140486" cy="341555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66082"/>
              </p:ext>
            </p:extLst>
          </p:nvPr>
        </p:nvGraphicFramePr>
        <p:xfrm>
          <a:off x="4776678" y="4941168"/>
          <a:ext cx="4127258" cy="9210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app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1) </a:t>
                      </a:r>
                      <a:r>
                        <a:rPr lang="ko-KR" altLang="en-US" sz="1500" dirty="0"/>
                        <a:t>스토리지 데이터 조회 가능</a:t>
                      </a:r>
                    </a:p>
                    <a:p>
                      <a:pPr latinLnBrk="1"/>
                      <a:r>
                        <a:rPr lang="en-US" altLang="ko-KR" sz="1500" dirty="0"/>
                        <a:t>2) </a:t>
                      </a:r>
                      <a:r>
                        <a:rPr lang="ko-KR" altLang="en-US" sz="1500" dirty="0"/>
                        <a:t>인증 실패 시</a:t>
                      </a:r>
                      <a:r>
                        <a:rPr lang="en-US" altLang="ko-KR" sz="1500" dirty="0"/>
                        <a:t>, push</a:t>
                      </a:r>
                      <a:r>
                        <a:rPr lang="ko-KR" altLang="en-US" sz="1500" dirty="0"/>
                        <a:t> 알림으로 로그 전송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56934"/>
              </p:ext>
            </p:extLst>
          </p:nvPr>
        </p:nvGraphicFramePr>
        <p:xfrm>
          <a:off x="4776678" y="1268760"/>
          <a:ext cx="412725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사용자 잠금 해제 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1) </a:t>
                      </a:r>
                      <a:r>
                        <a:rPr lang="ko-KR" altLang="en-US" sz="1500" dirty="0"/>
                        <a:t>사용자가 도어락에 접근</a:t>
                      </a:r>
                    </a:p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2) </a:t>
                      </a:r>
                      <a:r>
                        <a:rPr lang="ko-KR" altLang="en-US" sz="1500" dirty="0"/>
                        <a:t>일정거리 이내 진입 시 인증 시스템 작동</a:t>
                      </a:r>
                    </a:p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3) </a:t>
                      </a:r>
                      <a:r>
                        <a:rPr lang="ko-KR" altLang="en-US" sz="1500" dirty="0"/>
                        <a:t>인증은 얼굴 인식 또는 </a:t>
                      </a:r>
                      <a:r>
                        <a:rPr lang="en-US" altLang="ko-KR" sz="1500" dirty="0"/>
                        <a:t>QR </a:t>
                      </a:r>
                      <a:r>
                        <a:rPr lang="ko-KR" altLang="en-US" sz="1500" dirty="0"/>
                        <a:t>인증을 사용</a:t>
                      </a:r>
                    </a:p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4) </a:t>
                      </a:r>
                      <a:r>
                        <a:rPr lang="ko-KR" altLang="en-US" sz="1500" dirty="0"/>
                        <a:t>신규 사용자는 </a:t>
                      </a:r>
                      <a:r>
                        <a:rPr lang="en-US" altLang="ko-KR" sz="1500" dirty="0"/>
                        <a:t>QR</a:t>
                      </a:r>
                      <a:r>
                        <a:rPr lang="ko-KR" altLang="en-US" sz="1500" dirty="0"/>
                        <a:t>인증을 통해 얼굴 등록 가능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65745"/>
              </p:ext>
            </p:extLst>
          </p:nvPr>
        </p:nvGraphicFramePr>
        <p:xfrm>
          <a:off x="4776678" y="3284984"/>
          <a:ext cx="4127258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스토리지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0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</a:t>
                      </a:r>
                      <a:r>
                        <a:rPr lang="en-US" altLang="ko-KR" sz="1500" dirty="0"/>
                        <a:t>1) </a:t>
                      </a:r>
                      <a:r>
                        <a:rPr lang="ko-KR" altLang="en-US" sz="1500" dirty="0"/>
                        <a:t>등록된 사용자 정보 확인 가능</a:t>
                      </a:r>
                    </a:p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2) </a:t>
                      </a:r>
                      <a:r>
                        <a:rPr lang="ko-KR" altLang="en-US" sz="1500" dirty="0"/>
                        <a:t>도어락 출입 로그 확인 가능</a:t>
                      </a:r>
                    </a:p>
                    <a:p>
                      <a:pPr latinLnBrk="1"/>
                      <a:r>
                        <a:rPr lang="ko-KR" altLang="en-US" sz="1500" dirty="0"/>
                        <a:t> </a:t>
                      </a:r>
                      <a:r>
                        <a:rPr lang="en-US" altLang="ko-KR" sz="1500" dirty="0"/>
                        <a:t>3) </a:t>
                      </a:r>
                      <a:r>
                        <a:rPr lang="ko-KR" altLang="en-US" sz="1500" dirty="0"/>
                        <a:t>도어락의 배터리 잔량 확인 가능 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12395</TotalTime>
  <Words>2780</Words>
  <Application>Microsoft Office PowerPoint</Application>
  <PresentationFormat>화면 슬라이드 쇼(4:3)</PresentationFormat>
  <Paragraphs>683</Paragraphs>
  <Slides>45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박한승</cp:lastModifiedBy>
  <cp:revision>349</cp:revision>
  <dcterms:created xsi:type="dcterms:W3CDTF">2014-04-16T00:55:54Z</dcterms:created>
  <dcterms:modified xsi:type="dcterms:W3CDTF">2025-08-25T03:29:11Z</dcterms:modified>
</cp:coreProperties>
</file>